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56" autoAdjust="0"/>
  </p:normalViewPr>
  <p:slideViewPr>
    <p:cSldViewPr snapToGrid="0" showGuides="1">
      <p:cViewPr varScale="1">
        <p:scale>
          <a:sx n="85" d="100"/>
          <a:sy n="85" d="100"/>
        </p:scale>
        <p:origin x="289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7.21\&#1050;&#1088;&#1072;&#1089;&#1086;&#1090;&#1072;%202021%20-%206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2621669056898405"/>
          <c:y val="0.1119469260267412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57614981283959144"/>
          <c:w val="0.620266361109024"/>
          <c:h val="0.377003391071937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</c:strCache>
            </c:strRef>
          </c:cat>
          <c:val>
            <c:numRef>
              <c:f>'Осн параметры'!$B$4:$B$6</c:f>
              <c:numCache>
                <c:formatCode>#\ ##0.0</c:formatCode>
                <c:ptCount val="3"/>
                <c:pt idx="0">
                  <c:v>12.8</c:v>
                </c:pt>
                <c:pt idx="1">
                  <c:v>12.8</c:v>
                </c:pt>
                <c:pt idx="2">
                  <c:v>12.109107679999999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4-481E-9935-63EB9C57D424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</c:strCache>
            </c:strRef>
          </c:cat>
          <c:val>
            <c:numRef>
              <c:f>'Осн параметры'!$C$4:$C$6</c:f>
              <c:numCache>
                <c:formatCode>#\ ##0.0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24-481E-9935-63EB9C57D424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</c:strCache>
            </c:strRef>
          </c:cat>
          <c:val>
            <c:numRef>
              <c:f>'Осн параметры'!$D$4:$D$6</c:f>
              <c:numCache>
                <c:formatCode>#\ ##0.0</c:formatCode>
                <c:ptCount val="3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4-481E-9935-63EB9C57D4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04259248"/>
        <c:axId val="65738424"/>
      </c:barChart>
      <c:catAx>
        <c:axId val="3042592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65738424"/>
        <c:crosses val="autoZero"/>
        <c:auto val="1"/>
        <c:lblAlgn val="ctr"/>
        <c:lblOffset val="100"/>
        <c:noMultiLvlLbl val="0"/>
      </c:catAx>
      <c:valAx>
        <c:axId val="65738424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304259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36924089991936082"/>
          <c:w val="0.71648349722178395"/>
          <c:h val="0.20310091168071104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0.10192205373769619"/>
          <c:y val="1.48426272463108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523273277991088"/>
          <c:y val="0.53113309239710771"/>
          <c:w val="0.69818838985908882"/>
          <c:h val="0.414443941033085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параметры'!$A$10:$A$12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</c:strCache>
            </c:strRef>
          </c:cat>
          <c:val>
            <c:numRef>
              <c:f>'Осн параметры'!$B$10:$B$12</c:f>
              <c:numCache>
                <c:formatCode>#\ ##0.0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A9-4EBA-8EB5-6AAB94C6CC3D}"/>
            </c:ext>
          </c:extLst>
        </c:ser>
        <c:ser>
          <c:idx val="1"/>
          <c:order val="1"/>
          <c:tx>
            <c:strRef>
              <c:f>'Осн параметры'!$C$9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параметры'!$A$10:$A$12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</c:strCache>
            </c:strRef>
          </c:cat>
          <c:val>
            <c:numRef>
              <c:f>'Осн параметры'!$C$10:$C$12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A9-4EBA-8EB5-6AAB94C6CC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05564608"/>
        <c:axId val="305642288"/>
      </c:barChart>
      <c:catAx>
        <c:axId val="305564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05642288"/>
        <c:crosses val="autoZero"/>
        <c:auto val="1"/>
        <c:lblAlgn val="ctr"/>
        <c:lblOffset val="100"/>
        <c:noMultiLvlLbl val="0"/>
      </c:catAx>
      <c:valAx>
        <c:axId val="30564228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305564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966032178938526E-4"/>
          <c:y val="0.35261134794819182"/>
          <c:w val="0.89999984289673285"/>
          <c:h val="8.946598097105064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403702671875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D6-4C52-A8F3-C9C0B95D11C5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D6-4C52-A8F3-C9C0B95D1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5760848"/>
        <c:axId val="30576532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6316450581497505E-2"/>
                  <c:y val="-5.4534384054792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79595469824205E-2"/>
                  <c:y val="-4.9655150842182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442517831418432E-2"/>
                  <c:y val="-4.9655150842182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8811560849349404E-2"/>
                  <c:y val="3.7872572676240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5796674982139437E-2"/>
                  <c:y val="-5.97545035558469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4D6-4C52-A8F3-C9C0B95D11C5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2.3468811121651851E-2"/>
                  <c:y val="2.9801837976163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189095018914839E-2"/>
                  <c:y val="2.4406769058021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4D6-4C52-A8F3-C9C0B95D1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конс'!$B$5:$G$5</c:f>
              <c:numCache>
                <c:formatCode>0.0</c:formatCode>
                <c:ptCount val="6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  <c:pt idx="5">
                  <c:v>117.95446551898073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4D6-4C52-A8F3-C9C0B95D1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82344"/>
        <c:axId val="304682736"/>
      </c:lineChart>
      <c:catAx>
        <c:axId val="30576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5765328"/>
        <c:crosses val="autoZero"/>
        <c:auto val="1"/>
        <c:lblAlgn val="ctr"/>
        <c:lblOffset val="100"/>
        <c:noMultiLvlLbl val="0"/>
      </c:catAx>
      <c:valAx>
        <c:axId val="30576532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305760848"/>
        <c:crosses val="autoZero"/>
        <c:crossBetween val="between"/>
      </c:valAx>
      <c:catAx>
        <c:axId val="304682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682736"/>
        <c:crosses val="autoZero"/>
        <c:auto val="1"/>
        <c:lblAlgn val="ctr"/>
        <c:lblOffset val="100"/>
        <c:noMultiLvlLbl val="0"/>
      </c:catAx>
      <c:valAx>
        <c:axId val="304682736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0468234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1874916998429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50-4D01-83FD-2C233F611301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50-4D01-83FD-2C233F611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4683520"/>
        <c:axId val="30468391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50-4D01-83FD-2C233F6113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50-4D01-83FD-2C233F611301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C50-4D01-83FD-2C233F6113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761398965241752E-2"/>
                  <c:y val="3.7872572676240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50-4D01-83FD-2C233F6113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C50-4D01-83FD-2C233F611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84304"/>
        <c:axId val="304684696"/>
      </c:lineChart>
      <c:catAx>
        <c:axId val="30468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4683912"/>
        <c:crosses val="autoZero"/>
        <c:auto val="1"/>
        <c:lblAlgn val="ctr"/>
        <c:lblOffset val="100"/>
        <c:noMultiLvlLbl val="0"/>
      </c:catAx>
      <c:valAx>
        <c:axId val="30468391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304683520"/>
        <c:crosses val="autoZero"/>
        <c:crossBetween val="between"/>
      </c:valAx>
      <c:catAx>
        <c:axId val="304684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684696"/>
        <c:crosses val="autoZero"/>
        <c:auto val="1"/>
        <c:lblAlgn val="ctr"/>
        <c:lblOffset val="100"/>
        <c:noMultiLvlLbl val="0"/>
      </c:catAx>
      <c:valAx>
        <c:axId val="304684696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0468430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консолидированного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74210217077391"/>
          <c:y val="0.2312970505437415"/>
          <c:w val="0.38064170699902639"/>
          <c:h val="0.7254968864032311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210.05598436</c:v>
                </c:pt>
                <c:pt idx="1">
                  <c:v>75.530758230000004</c:v>
                </c:pt>
                <c:pt idx="2">
                  <c:v>31.578769529999999</c:v>
                </c:pt>
                <c:pt idx="3">
                  <c:v>27.782047379999998</c:v>
                </c:pt>
                <c:pt idx="4">
                  <c:v>17.974452590000002</c:v>
                </c:pt>
                <c:pt idx="5">
                  <c:v>749.56284868</c:v>
                </c:pt>
                <c:pt idx="6" formatCode="0.0">
                  <c:v>28.642043409999999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DD-439C-8357-588DDC576AF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029513279006709"/>
          <c:y val="0.26248548482256218"/>
          <c:w val="0.36581360588887396"/>
          <c:h val="0.665571701675664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4.6608241460476624E-2"/>
          <c:y val="5.29530351053605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30352271009358"/>
          <c:y val="0.18554375192406453"/>
          <c:w val="0.39468883823257939"/>
          <c:h val="0.7384154811881217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159.1140858</c:v>
                </c:pt>
                <c:pt idx="1">
                  <c:v>54.560745909999994</c:v>
                </c:pt>
                <c:pt idx="2">
                  <c:v>19.093113940000002</c:v>
                </c:pt>
                <c:pt idx="3">
                  <c:v>695.86533664000001</c:v>
                </c:pt>
                <c:pt idx="4" formatCode="0.0">
                  <c:v>21.257854760000001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0E-4C01-88D5-AB9DE715CA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609471673345794"/>
          <c:y val="0.27845025358346154"/>
          <c:w val="0.37975337797807535"/>
          <c:h val="0.548136185199418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139.16633660713885</c:v>
                </c:pt>
                <c:pt idx="1">
                  <c:v>116.98687853692016</c:v>
                </c:pt>
                <c:pt idx="2">
                  <c:v>121.91777402852036</c:v>
                </c:pt>
                <c:pt idx="3">
                  <c:v>126.15113698263407</c:v>
                </c:pt>
                <c:pt idx="4">
                  <c:v>107.24542616472867</c:v>
                </c:pt>
                <c:pt idx="5">
                  <c:v>119.32280631554801</c:v>
                </c:pt>
                <c:pt idx="6">
                  <c:v>104.37569043065051</c:v>
                </c:pt>
                <c:pt idx="7">
                  <c:v>103.42759540999029</c:v>
                </c:pt>
                <c:pt idx="8">
                  <c:v>107.66093824013998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19-4071-967C-6683514369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6082352"/>
        <c:axId val="306082744"/>
      </c:barChart>
      <c:catAx>
        <c:axId val="3060823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06082744"/>
        <c:crosses val="autoZero"/>
        <c:auto val="1"/>
        <c:lblAlgn val="ctr"/>
        <c:lblOffset val="100"/>
        <c:noMultiLvlLbl val="0"/>
      </c:catAx>
      <c:valAx>
        <c:axId val="306082744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30608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0,8 %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65,4%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1 139,7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9D345FA-88FF-4256-B5ED-F8142FA55504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27.07.2021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2D4D9B3-CAF2-4350-ADE0-A9BF60746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56604"/>
              </p:ext>
            </p:extLst>
          </p:nvPr>
        </p:nvGraphicFramePr>
        <p:xfrm>
          <a:off x="167035" y="1217340"/>
          <a:ext cx="6357601" cy="21763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1321185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3692189339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22524224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479662273"/>
                    </a:ext>
                  </a:extLst>
                </a:gridCol>
              </a:tblGrid>
              <a:tr h="96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6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30231660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2 587,4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1 141,2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3484655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21048957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74137312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2 732,9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1 139,8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01236934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r>
                        <a:rPr lang="ru-RU" sz="1100" u="none" strike="noStrike" dirty="0" smtClean="0">
                          <a:effectLst/>
                        </a:rPr>
                        <a:t>145,5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4033383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D5F5211-160C-45B8-BC48-A0DA8EB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656155"/>
              </p:ext>
            </p:extLst>
          </p:nvPr>
        </p:nvGraphicFramePr>
        <p:xfrm>
          <a:off x="167035" y="3853799"/>
          <a:ext cx="6357601" cy="245423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534460829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741697384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418018937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173791909"/>
                    </a:ext>
                  </a:extLst>
                </a:gridCol>
              </a:tblGrid>
              <a:tr h="1090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6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59508897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2 074,1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949,8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705536149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2244051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1 559,5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679334722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2 177,7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936,0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61538826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-103,6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r>
                        <a:rPr lang="ru-RU" sz="1100" u="none" strike="noStrike" dirty="0" smtClean="0">
                          <a:effectLst/>
                        </a:rPr>
                        <a:t>13,3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33908981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965468"/>
              </p:ext>
            </p:extLst>
          </p:nvPr>
        </p:nvGraphicFramePr>
        <p:xfrm>
          <a:off x="0" y="6032455"/>
          <a:ext cx="4564080" cy="283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613826"/>
              </p:ext>
            </p:extLst>
          </p:nvPr>
        </p:nvGraphicFramePr>
        <p:xfrm>
          <a:off x="3429000" y="6305334"/>
          <a:ext cx="3819144" cy="256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консолидированный 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районный бюджет</a:t>
            </a:r>
            <a:endParaRPr lang="ru-RU" sz="1600" b="0" strike="noStrike" spc="-1" dirty="0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265210"/>
              </p:ext>
            </p:extLst>
          </p:nvPr>
        </p:nvGraphicFramePr>
        <p:xfrm>
          <a:off x="26640" y="1087121"/>
          <a:ext cx="6830640" cy="3772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099645"/>
              </p:ext>
            </p:extLst>
          </p:nvPr>
        </p:nvGraphicFramePr>
        <p:xfrm>
          <a:off x="16200" y="5168281"/>
          <a:ext cx="6857640" cy="3772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500" y="392269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01" y="6730094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686682"/>
              </p:ext>
            </p:extLst>
          </p:nvPr>
        </p:nvGraphicFramePr>
        <p:xfrm>
          <a:off x="5490101" y="4173279"/>
          <a:ext cx="965200" cy="1952769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2223072003"/>
                    </a:ext>
                  </a:extLst>
                </a:gridCol>
              </a:tblGrid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40556098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56911061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64745973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90134081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65070556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749,6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57898619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76371"/>
              </p:ext>
            </p:extLst>
          </p:nvPr>
        </p:nvGraphicFramePr>
        <p:xfrm>
          <a:off x="5377616" y="7086139"/>
          <a:ext cx="965200" cy="154732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1112862322"/>
                    </a:ext>
                  </a:extLst>
                </a:gridCol>
              </a:tblGrid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6695630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06099580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49746963"/>
                  </a:ext>
                </a:extLst>
              </a:tr>
              <a:tr h="29906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695,9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97008949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96024891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095328"/>
              </p:ext>
            </p:extLst>
          </p:nvPr>
        </p:nvGraphicFramePr>
        <p:xfrm>
          <a:off x="26638" y="3426156"/>
          <a:ext cx="5485463" cy="287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8" name="CustomShape 9"/>
          <p:cNvSpPr/>
          <p:nvPr/>
        </p:nvSpPr>
        <p:spPr>
          <a:xfrm>
            <a:off x="1212016" y="4856632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1 141,1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084223"/>
              </p:ext>
            </p:extLst>
          </p:nvPr>
        </p:nvGraphicFramePr>
        <p:xfrm>
          <a:off x="26637" y="6265619"/>
          <a:ext cx="5384434" cy="287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3" name="CustomShape 4"/>
          <p:cNvSpPr/>
          <p:nvPr/>
        </p:nvSpPr>
        <p:spPr>
          <a:xfrm>
            <a:off x="1212016" y="7629694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/>
              </a:rPr>
              <a:t>949,9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/>
              </a:rPr>
              <a:t> </a:t>
            </a:r>
            <a:r>
              <a:rPr lang="ru-RU" sz="1200" b="1" strike="noStrike" spc="-1" dirty="0" err="1"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22441"/>
              </p:ext>
            </p:extLst>
          </p:nvPr>
        </p:nvGraphicFramePr>
        <p:xfrm>
          <a:off x="-1" y="714256"/>
          <a:ext cx="6831363" cy="278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2298021729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2021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июнь 2021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latin typeface="Times New Roman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182586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январь-июнь 2021 года муниципальные программы Новокубанского района исполнены в сумме 1 049,6 млн. руб., что составляет 41,6 %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69468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июнь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5995</TotalTime>
  <Words>632</Words>
  <Application>Microsoft Office PowerPoint</Application>
  <PresentationFormat>Экран (4:3)</PresentationFormat>
  <Paragraphs>269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612</cp:revision>
  <cp:lastPrinted>2021-06-28T07:36:31Z</cp:lastPrinted>
  <dcterms:modified xsi:type="dcterms:W3CDTF">2021-07-27T14:55:45Z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