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1.xml" ContentType="application/vnd.openxmlformats-officedocument.presentationml.notesSlide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6858000" cy="9144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6B9B8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Средний стиль 2 —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5256" autoAdjust="0"/>
  </p:normalViewPr>
  <p:slideViewPr>
    <p:cSldViewPr snapToGrid="0" showGuides="1">
      <p:cViewPr varScale="1">
        <p:scale>
          <a:sx n="85" d="100"/>
          <a:sy n="85" d="100"/>
        </p:scale>
        <p:origin x="2892" y="96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aurum.nfu.local\obmen\&#1041;&#1070;&#1044;&#1046;&#1045;&#1058;%20&#1044;&#1051;&#1071;%20&#1043;&#1056;&#1040;&#1046;&#1044;&#1040;&#1053;\___&#1053;&#1040;%20&#1057;&#1040;&#1049;&#1058;%20-%20&#1086;&#1089;&#1085;.&#1087;&#1086;&#1082;&#1072;&#1079;&#1072;&#1090;&#1077;&#1083;&#1080;%20&#1080;&#1089;&#1087;&#1086;&#1083;&#1085;&#1077;&#1085;&#1080;&#1103;\2021%20&#1075;&#1086;&#1076;\&#1085;&#1072;%2001.07.21\&#1050;&#1088;&#1072;&#1089;&#1086;&#1090;&#1072;%202021%20-%206%20&#1084;&#1077;&#1089;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\\aurum.nfu.local\obmen\&#1041;&#1070;&#1044;&#1046;&#1045;&#1058;%20&#1044;&#1051;&#1071;%20&#1043;&#1056;&#1040;&#1046;&#1044;&#1040;&#1053;\___&#1053;&#1040;%20&#1057;&#1040;&#1049;&#1058;%20-%20&#1086;&#1089;&#1085;.&#1087;&#1086;&#1082;&#1072;&#1079;&#1072;&#1090;&#1077;&#1083;&#1080;%20&#1080;&#1089;&#1087;&#1086;&#1083;&#1085;&#1077;&#1085;&#1080;&#1103;\2021%20&#1075;&#1086;&#1076;\&#1085;&#1072;%2001.07.21\&#1050;&#1088;&#1072;&#1089;&#1086;&#1090;&#1072;%202021%20-%206%20&#1084;&#1077;&#1089;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\\aurum.nfu.local\obmen\&#1041;&#1070;&#1044;&#1046;&#1045;&#1058;%20&#1044;&#1051;&#1071;%20&#1043;&#1056;&#1040;&#1046;&#1044;&#1040;&#1053;\___&#1053;&#1040;%20&#1057;&#1040;&#1049;&#1058;%20-%20&#1086;&#1089;&#1085;.&#1087;&#1086;&#1082;&#1072;&#1079;&#1072;&#1090;&#1077;&#1083;&#1080;%20&#1080;&#1089;&#1087;&#1086;&#1083;&#1085;&#1077;&#1085;&#1080;&#1103;\2021%20&#1075;&#1086;&#1076;\&#1085;&#1072;%2001.07.21\&#1050;&#1088;&#1072;&#1089;&#1086;&#1090;&#1072;%202021%20-%206%20&#1084;&#1077;&#1089;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\\aurum.nfu.local\obmen\&#1041;&#1070;&#1044;&#1046;&#1045;&#1058;%20&#1044;&#1051;&#1071;%20&#1043;&#1056;&#1040;&#1046;&#1044;&#1040;&#1053;\___&#1053;&#1040;%20&#1057;&#1040;&#1049;&#1058;%20-%20&#1086;&#1089;&#1085;.&#1087;&#1086;&#1082;&#1072;&#1079;&#1072;&#1090;&#1077;&#1083;&#1080;%20&#1080;&#1089;&#1087;&#1086;&#1083;&#1085;&#1077;&#1085;&#1080;&#1103;\2021%20&#1075;&#1086;&#1076;\&#1085;&#1072;%2001.07.21\&#1050;&#1088;&#1072;&#1089;&#1086;&#1090;&#1072;%202021%20-%206%20&#1084;&#1077;&#1089;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\\aurum.nfu.local\obmen\&#1041;&#1070;&#1044;&#1046;&#1045;&#1058;%20&#1044;&#1051;&#1071;%20&#1043;&#1056;&#1040;&#1046;&#1044;&#1040;&#1053;\___&#1053;&#1040;%20&#1057;&#1040;&#1049;&#1058;%20-%20&#1086;&#1089;&#1085;.&#1087;&#1086;&#1082;&#1072;&#1079;&#1072;&#1090;&#1077;&#1083;&#1080;%20&#1080;&#1089;&#1087;&#1086;&#1083;&#1085;&#1077;&#1085;&#1080;&#1103;\2021%20&#1075;&#1086;&#1076;\&#1085;&#1072;%2001.07.21\&#1050;&#1088;&#1072;&#1089;&#1086;&#1090;&#1072;%202021%20-%206%20&#1084;&#1077;&#1089;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\\aurum.nfu.local\obmen\&#1041;&#1070;&#1044;&#1046;&#1045;&#1058;%20&#1044;&#1051;&#1071;%20&#1043;&#1056;&#1040;&#1046;&#1044;&#1040;&#1053;\___&#1053;&#1040;%20&#1057;&#1040;&#1049;&#1058;%20-%20&#1086;&#1089;&#1085;.&#1087;&#1086;&#1082;&#1072;&#1079;&#1072;&#1090;&#1077;&#1083;&#1080;%20&#1080;&#1089;&#1087;&#1086;&#1083;&#1085;&#1077;&#1085;&#1080;&#1103;\2021%20&#1075;&#1086;&#1076;\&#1085;&#1072;%2001.07.21\&#1050;&#1088;&#1072;&#1089;&#1086;&#1090;&#1072;%202021%20-%206%20&#1084;&#1077;&#1089;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\\aurum.nfu.local\obmen\&#1041;&#1070;&#1044;&#1046;&#1045;&#1058;%20&#1044;&#1051;&#1071;%20&#1043;&#1056;&#1040;&#1046;&#1044;&#1040;&#1053;\___&#1053;&#1040;%20&#1057;&#1040;&#1049;&#1058;%20-%20&#1086;&#1089;&#1085;.&#1087;&#1086;&#1082;&#1072;&#1079;&#1072;&#1090;&#1077;&#1083;&#1080;%20&#1080;&#1089;&#1087;&#1086;&#1083;&#1085;&#1077;&#1085;&#1080;&#1103;\2021%20&#1075;&#1086;&#1076;\&#1085;&#1072;%2001.07.21\&#1050;&#1088;&#1072;&#1089;&#1086;&#1090;&#1072;%202021%20-%206%20&#1084;&#1077;&#1089;.xlsx" TargetMode="External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/>
            </a:pPr>
            <a:r>
              <a:rPr lang="ru-RU" sz="1400"/>
              <a:t>МУНИЦИПАЛЬНЫЙ ДОЛГ КОНСОЛИДИРОВАННОГО БЮДЖЕТА НОВОКУБАНСКОГО РАЙОНА</a:t>
            </a:r>
          </a:p>
        </c:rich>
      </c:tx>
      <c:layout>
        <c:manualLayout>
          <c:xMode val="edge"/>
          <c:yMode val="edge"/>
          <c:x val="0.12621669056898405"/>
          <c:y val="0.1119469260267412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22155774278215223"/>
          <c:y val="0.57614981283959144"/>
          <c:w val="0.620266361109024"/>
          <c:h val="0.37700339107193792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'Осн параметры'!$B$3</c:f>
              <c:strCache>
                <c:ptCount val="1"/>
                <c:pt idx="0">
                  <c:v>Бюджетные кредиты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'Осн параметры'!$A$4:$A$6</c:f>
              <c:strCache>
                <c:ptCount val="3"/>
                <c:pt idx="0">
                  <c:v>на 01.01.2021г.</c:v>
                </c:pt>
                <c:pt idx="1">
                  <c:v>на 01.04.2021г.</c:v>
                </c:pt>
                <c:pt idx="2">
                  <c:v>на 01.07.2021г.</c:v>
                </c:pt>
              </c:strCache>
            </c:strRef>
          </c:cat>
          <c:val>
            <c:numRef>
              <c:f>'Осн параметры'!$B$4:$B$6</c:f>
              <c:numCache>
                <c:formatCode>#\ ##0.0</c:formatCode>
                <c:ptCount val="3"/>
                <c:pt idx="0">
                  <c:v>12.8</c:v>
                </c:pt>
                <c:pt idx="1">
                  <c:v>12.8</c:v>
                </c:pt>
                <c:pt idx="2">
                  <c:v>12.109107679999999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9A24-481E-9935-63EB9C57D424}"/>
            </c:ext>
          </c:extLst>
        </c:ser>
        <c:ser>
          <c:idx val="1"/>
          <c:order val="1"/>
          <c:tx>
            <c:strRef>
              <c:f>'Осн параметры'!$C$3</c:f>
              <c:strCache>
                <c:ptCount val="1"/>
                <c:pt idx="0">
                  <c:v>Кредиты кредитных организаций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'Осн параметры'!$A$4:$A$6</c:f>
              <c:strCache>
                <c:ptCount val="3"/>
                <c:pt idx="0">
                  <c:v>на 01.01.2021г.</c:v>
                </c:pt>
                <c:pt idx="1">
                  <c:v>на 01.04.2021г.</c:v>
                </c:pt>
                <c:pt idx="2">
                  <c:v>на 01.07.2021г.</c:v>
                </c:pt>
              </c:strCache>
            </c:strRef>
          </c:cat>
          <c:val>
            <c:numRef>
              <c:f>'Осн параметры'!$C$4:$C$6</c:f>
              <c:numCache>
                <c:formatCode>#\ ##0.0</c:formatCode>
                <c:ptCount val="3"/>
                <c:pt idx="0">
                  <c:v>10</c:v>
                </c:pt>
                <c:pt idx="1">
                  <c:v>10</c:v>
                </c:pt>
                <c:pt idx="2">
                  <c:v>10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9A24-481E-9935-63EB9C57D424}"/>
            </c:ext>
          </c:extLst>
        </c:ser>
        <c:ser>
          <c:idx val="2"/>
          <c:order val="2"/>
          <c:tx>
            <c:strRef>
              <c:f>'Осн параметры'!$D$3</c:f>
              <c:strCache>
                <c:ptCount val="1"/>
                <c:pt idx="0">
                  <c:v>Муниципальные гарантии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'Осн параметры'!$A$4:$A$6</c:f>
              <c:strCache>
                <c:ptCount val="3"/>
                <c:pt idx="0">
                  <c:v>на 01.01.2021г.</c:v>
                </c:pt>
                <c:pt idx="1">
                  <c:v>на 01.04.2021г.</c:v>
                </c:pt>
                <c:pt idx="2">
                  <c:v>на 01.07.2021г.</c:v>
                </c:pt>
              </c:strCache>
            </c:strRef>
          </c:cat>
          <c:val>
            <c:numRef>
              <c:f>'Осн параметры'!$D$4:$D$6</c:f>
              <c:numCache>
                <c:formatCode>#\ ##0.0</c:formatCode>
                <c:ptCount val="3"/>
                <c:pt idx="0">
                  <c:v>9.1999999999999993</c:v>
                </c:pt>
                <c:pt idx="1">
                  <c:v>2.2000000000000002</c:v>
                </c:pt>
                <c:pt idx="2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9A24-481E-9935-63EB9C57D424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95"/>
        <c:overlap val="100"/>
        <c:axId val="304259248"/>
        <c:axId val="65738424"/>
      </c:barChart>
      <c:catAx>
        <c:axId val="304259248"/>
        <c:scaling>
          <c:orientation val="maxMin"/>
        </c:scaling>
        <c:delete val="0"/>
        <c:axPos val="l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1050"/>
            </a:pPr>
            <a:endParaRPr lang="ru-RU"/>
          </a:p>
        </c:txPr>
        <c:crossAx val="65738424"/>
        <c:crosses val="autoZero"/>
        <c:auto val="1"/>
        <c:lblAlgn val="ctr"/>
        <c:lblOffset val="100"/>
        <c:noMultiLvlLbl val="0"/>
      </c:catAx>
      <c:valAx>
        <c:axId val="65738424"/>
        <c:scaling>
          <c:orientation val="minMax"/>
        </c:scaling>
        <c:delete val="1"/>
        <c:axPos val="t"/>
        <c:numFmt formatCode="#\ ##0.0" sourceLinked="1"/>
        <c:majorTickMark val="out"/>
        <c:minorTickMark val="none"/>
        <c:tickLblPos val="nextTo"/>
        <c:crossAx val="304259248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0"/>
          <c:y val="0.36924089991936082"/>
          <c:w val="0.71648349722178395"/>
          <c:h val="0.20310091168071104"/>
        </c:manualLayout>
      </c:layout>
      <c:overlay val="0"/>
      <c:txPr>
        <a:bodyPr/>
        <a:lstStyle/>
        <a:p>
          <a:pPr>
            <a:defRPr sz="105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400">
          <a:latin typeface="Calibri" panose="020F0502020204030204" pitchFamily="34" charset="0"/>
          <a:cs typeface="Calibri" panose="020F0502020204030204" pitchFamily="34" charset="0"/>
        </a:defRPr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/>
            </a:pPr>
            <a:r>
              <a:rPr lang="ru-RU" sz="1400"/>
              <a:t>МУНИЦИПАЛЬНЫЙ ДОЛГ МУНИЦИПАЛЬНОГО ОБРАЗОВАНИЯ НОВОКУБАНСКИЙ РАЙОН</a:t>
            </a:r>
          </a:p>
        </c:rich>
      </c:tx>
      <c:layout>
        <c:manualLayout>
          <c:xMode val="edge"/>
          <c:yMode val="edge"/>
          <c:x val="0.10192205373769619"/>
          <c:y val="1.4842627246310866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26523273277991088"/>
          <c:y val="0.53113309239710771"/>
          <c:w val="0.69818838985908882"/>
          <c:h val="0.41444394103308579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'Осн параметры'!$B$9</c:f>
              <c:strCache>
                <c:ptCount val="1"/>
                <c:pt idx="0">
                  <c:v>Бюджетные кредиты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'Осн параметры'!$A$10:$A$12</c:f>
              <c:strCache>
                <c:ptCount val="3"/>
                <c:pt idx="0">
                  <c:v>на 01.01.2021г.</c:v>
                </c:pt>
                <c:pt idx="1">
                  <c:v>на 01.04.2021г.</c:v>
                </c:pt>
                <c:pt idx="2">
                  <c:v>на 01.07.2021г.</c:v>
                </c:pt>
              </c:strCache>
            </c:strRef>
          </c:cat>
          <c:val>
            <c:numRef>
              <c:f>'Осн параметры'!$B$10:$B$12</c:f>
              <c:numCache>
                <c:formatCode>#\ ##0.0</c:formatCode>
                <c:ptCount val="3"/>
                <c:pt idx="0">
                  <c:v>3</c:v>
                </c:pt>
                <c:pt idx="1">
                  <c:v>3</c:v>
                </c:pt>
                <c:pt idx="2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7DA9-4EBA-8EB5-6AAB94C6CC3D}"/>
            </c:ext>
          </c:extLst>
        </c:ser>
        <c:ser>
          <c:idx val="1"/>
          <c:order val="1"/>
          <c:tx>
            <c:strRef>
              <c:f>'Осн параметры'!$C$9</c:f>
              <c:strCache>
                <c:ptCount val="1"/>
                <c:pt idx="0">
                  <c:v>Кредиты кредитных организаций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'Осн параметры'!$A$10:$A$12</c:f>
              <c:strCache>
                <c:ptCount val="3"/>
                <c:pt idx="0">
                  <c:v>на 01.01.2021г.</c:v>
                </c:pt>
                <c:pt idx="1">
                  <c:v>на 01.04.2021г.</c:v>
                </c:pt>
                <c:pt idx="2">
                  <c:v>на 01.07.2021г.</c:v>
                </c:pt>
              </c:strCache>
            </c:strRef>
          </c:cat>
          <c:val>
            <c:numRef>
              <c:f>'Осн параметры'!$C$10:$C$12</c:f>
              <c:numCache>
                <c:formatCode>#\ ##0.0</c:formatCode>
                <c:ptCount val="3"/>
                <c:pt idx="0">
                  <c:v>0</c:v>
                </c:pt>
                <c:pt idx="1">
                  <c:v>0</c:v>
                </c:pt>
                <c:pt idx="2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7DA9-4EBA-8EB5-6AAB94C6CC3D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95"/>
        <c:overlap val="100"/>
        <c:axId val="305564608"/>
        <c:axId val="305642288"/>
      </c:barChart>
      <c:catAx>
        <c:axId val="305564608"/>
        <c:scaling>
          <c:orientation val="maxMin"/>
        </c:scaling>
        <c:delete val="0"/>
        <c:axPos val="l"/>
        <c:numFmt formatCode="General" sourceLinked="0"/>
        <c:majorTickMark val="none"/>
        <c:minorTickMark val="none"/>
        <c:tickLblPos val="nextTo"/>
        <c:crossAx val="305642288"/>
        <c:crosses val="autoZero"/>
        <c:auto val="1"/>
        <c:lblAlgn val="ctr"/>
        <c:lblOffset val="100"/>
        <c:noMultiLvlLbl val="0"/>
      </c:catAx>
      <c:valAx>
        <c:axId val="305642288"/>
        <c:scaling>
          <c:orientation val="minMax"/>
        </c:scaling>
        <c:delete val="1"/>
        <c:axPos val="t"/>
        <c:numFmt formatCode="#\ ##0.0" sourceLinked="1"/>
        <c:majorTickMark val="none"/>
        <c:minorTickMark val="none"/>
        <c:tickLblPos val="nextTo"/>
        <c:crossAx val="305564608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1.1966032178938526E-4"/>
          <c:y val="0.35261134794819182"/>
          <c:w val="0.89999984289673285"/>
          <c:h val="8.9465980971050643E-2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>
          <a:latin typeface="Calibri" panose="020F0502020204030204" pitchFamily="34" charset="0"/>
          <a:cs typeface="Calibri" panose="020F0502020204030204" pitchFamily="34" charset="0"/>
        </a:defRPr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5.7781870344965826E-2"/>
          <c:y val="9.6441921503998052E-2"/>
          <c:w val="0.9247161407926634"/>
          <c:h val="0.640370267187521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'Доходы и дин конс'!$A$2</c:f>
              <c:strCache>
                <c:ptCount val="1"/>
                <c:pt idx="0">
                  <c:v>2021год</c:v>
                </c:pt>
              </c:strCache>
            </c:strRef>
          </c:tx>
          <c:spPr>
            <a:solidFill>
              <a:schemeClr val="accent2">
                <a:lumMod val="40000"/>
                <a:lumOff val="60000"/>
              </a:schemeClr>
            </a:solidFill>
          </c:spPr>
          <c:invertIfNegative val="0"/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-5400000"/>
              <a:lstStyle/>
              <a:p>
                <a:pPr>
                  <a:defRPr b="1">
                    <a:solidFill>
                      <a:sysClr val="windowText" lastClr="000000"/>
                    </a:solidFill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'Доходы и дин конс'!$B$1:$M$1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'Доходы и дин конс'!$B$2:$M$2</c:f>
              <c:numCache>
                <c:formatCode>#\ ##0.0</c:formatCode>
                <c:ptCount val="12"/>
                <c:pt idx="0">
                  <c:v>44.365773139999995</c:v>
                </c:pt>
                <c:pt idx="1">
                  <c:v>76.69808827</c:v>
                </c:pt>
                <c:pt idx="2">
                  <c:v>75.061016230000035</c:v>
                </c:pt>
                <c:pt idx="3">
                  <c:v>90.839159219999985</c:v>
                </c:pt>
                <c:pt idx="4">
                  <c:v>49.076354359999996</c:v>
                </c:pt>
                <c:pt idx="5">
                  <c:v>55.523665620000003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84D6-4C52-A8F3-C9C0B95D11C5}"/>
            </c:ext>
          </c:extLst>
        </c:ser>
        <c:ser>
          <c:idx val="1"/>
          <c:order val="1"/>
          <c:tx>
            <c:strRef>
              <c:f>'Доходы и дин конс'!$A$3</c:f>
              <c:strCache>
                <c:ptCount val="1"/>
                <c:pt idx="0">
                  <c:v>2020год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</c:spPr>
          <c:invertIfNegative val="0"/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-5400000"/>
              <a:lstStyle/>
              <a:p>
                <a:pPr>
                  <a:defRPr b="1">
                    <a:solidFill>
                      <a:sysClr val="windowText" lastClr="000000"/>
                    </a:solidFill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'Доходы и дин конс'!$B$1:$M$1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'Доходы и дин конс'!$B$3:$M$3</c:f>
              <c:numCache>
                <c:formatCode>#\ ##0.0</c:formatCode>
                <c:ptCount val="12"/>
                <c:pt idx="0">
                  <c:v>49.536766999999998</c:v>
                </c:pt>
                <c:pt idx="1">
                  <c:v>45.479109000000022</c:v>
                </c:pt>
                <c:pt idx="2">
                  <c:v>54.017404999999997</c:v>
                </c:pt>
                <c:pt idx="3">
                  <c:v>58.353533550000002</c:v>
                </c:pt>
                <c:pt idx="4">
                  <c:v>38.415250560000011</c:v>
                </c:pt>
                <c:pt idx="5">
                  <c:v>47.072118360000005</c:v>
                </c:pt>
                <c:pt idx="6">
                  <c:v>148.79540712999997</c:v>
                </c:pt>
                <c:pt idx="7">
                  <c:v>56.357695860000014</c:v>
                </c:pt>
                <c:pt idx="8">
                  <c:v>58.523515760000009</c:v>
                </c:pt>
                <c:pt idx="9">
                  <c:v>93.330727740000015</c:v>
                </c:pt>
                <c:pt idx="10">
                  <c:v>85.865053990000021</c:v>
                </c:pt>
                <c:pt idx="11">
                  <c:v>96.626775560000013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84D6-4C52-A8F3-C9C0B95D11C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axId val="305760848"/>
        <c:axId val="305765328"/>
      </c:barChart>
      <c:lineChart>
        <c:grouping val="standard"/>
        <c:varyColors val="0"/>
        <c:ser>
          <c:idx val="2"/>
          <c:order val="2"/>
          <c:tx>
            <c:strRef>
              <c:f>'Доходы и дин конс'!$A$4</c:f>
              <c:strCache>
                <c:ptCount val="1"/>
                <c:pt idx="0">
                  <c:v>динамика в 2020 году</c:v>
                </c:pt>
              </c:strCache>
            </c:strRef>
          </c:tx>
          <c:dLbls>
            <c:dLbl>
              <c:idx val="0"/>
              <c:layout>
                <c:manualLayout>
                  <c:x val="-4.6316450581497505E-2"/>
                  <c:y val="-5.453438405479203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84D6-4C52-A8F3-C9C0B95D11C5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2.0879595469824205E-2"/>
                  <c:y val="-4.965515084218270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B-84D6-4C52-A8F3-C9C0B95D11C5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1.3442517831418432E-2"/>
                  <c:y val="-4.965515084218270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A-84D6-4C52-A8F3-C9C0B95D11C5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9"/>
              <c:layout>
                <c:manualLayout>
                  <c:x val="-6.8811560849349404E-2"/>
                  <c:y val="3.787257267624099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8-84D6-4C52-A8F3-C9C0B95D11C5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1"/>
              <c:layout>
                <c:manualLayout>
                  <c:x val="-5.5796674982139437E-2"/>
                  <c:y val="-5.975450355584696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7-84D6-4C52-A8F3-C9C0B95D11C5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solidFill>
                      <a:schemeClr val="accent3">
                        <a:lumMod val="75000"/>
                      </a:schemeClr>
                    </a:solidFill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'Доходы и дин конс'!$B$1:$M$1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'Доходы и дин конс'!$B$4:$M$4</c:f>
              <c:numCache>
                <c:formatCode>0.0</c:formatCode>
                <c:ptCount val="12"/>
                <c:pt idx="0">
                  <c:v>108.33832413250421</c:v>
                </c:pt>
                <c:pt idx="1">
                  <c:v>89.264075118329302</c:v>
                </c:pt>
                <c:pt idx="2">
                  <c:v>111.43852133246605</c:v>
                </c:pt>
                <c:pt idx="3">
                  <c:v>83.903102098787727</c:v>
                </c:pt>
                <c:pt idx="4">
                  <c:v>83.78047708434066</c:v>
                </c:pt>
                <c:pt idx="5">
                  <c:v>122.25384271960098</c:v>
                </c:pt>
                <c:pt idx="6">
                  <c:v>195.07789017536189</c:v>
                </c:pt>
                <c:pt idx="7">
                  <c:v>114.85804558885091</c:v>
                </c:pt>
                <c:pt idx="8">
                  <c:v>104.46214102287965</c:v>
                </c:pt>
                <c:pt idx="9">
                  <c:v>102.56919120487859</c:v>
                </c:pt>
                <c:pt idx="10">
                  <c:v>110.12353693313328</c:v>
                </c:pt>
                <c:pt idx="11">
                  <c:v>106.24552038083151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3-84D6-4C52-A8F3-C9C0B95D11C5}"/>
            </c:ext>
          </c:extLst>
        </c:ser>
        <c:ser>
          <c:idx val="3"/>
          <c:order val="3"/>
          <c:tx>
            <c:strRef>
              <c:f>'Доходы и дин конс'!$A$5</c:f>
              <c:strCache>
                <c:ptCount val="1"/>
                <c:pt idx="0">
                  <c:v>динамика в 2021 году</c:v>
                </c:pt>
              </c:strCache>
            </c:strRef>
          </c:tx>
          <c:marker>
            <c:symbol val="square"/>
            <c:size val="7"/>
            <c:spPr>
              <a:solidFill>
                <a:schemeClr val="accent2">
                  <a:lumMod val="40000"/>
                  <a:lumOff val="60000"/>
                </a:schemeClr>
              </a:solidFill>
            </c:spPr>
          </c:marker>
          <c:dLbls>
            <c:dLbl>
              <c:idx val="0"/>
              <c:layout>
                <c:manualLayout>
                  <c:x val="-2.3468811121651851E-2"/>
                  <c:y val="2.980183797616387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84D6-4C52-A8F3-C9C0B95D11C5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2.4189095018914839E-2"/>
                  <c:y val="2.440676905802191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9-84D6-4C52-A8F3-C9C0B95D11C5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solidFill>
                      <a:schemeClr val="accent2">
                        <a:lumMod val="75000"/>
                      </a:schemeClr>
                    </a:solidFill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'Доходы и дин конс'!$B$1:$M$1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'Доходы и дин конс'!$B$5:$G$5</c:f>
              <c:numCache>
                <c:formatCode>0.0</c:formatCode>
                <c:ptCount val="6"/>
                <c:pt idx="0">
                  <c:v>89.561301285568348</c:v>
                </c:pt>
                <c:pt idx="1">
                  <c:v>168.64465895758855</c:v>
                </c:pt>
                <c:pt idx="2">
                  <c:v>138.95709397739495</c:v>
                </c:pt>
                <c:pt idx="3">
                  <c:v>155.67036594650227</c:v>
                </c:pt>
                <c:pt idx="4">
                  <c:v>127.75226933206807</c:v>
                </c:pt>
                <c:pt idx="5">
                  <c:v>117.95446551898073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5-84D6-4C52-A8F3-C9C0B95D11C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04682344"/>
        <c:axId val="304682736"/>
      </c:lineChart>
      <c:catAx>
        <c:axId val="3057608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305765328"/>
        <c:crosses val="autoZero"/>
        <c:auto val="1"/>
        <c:lblAlgn val="ctr"/>
        <c:lblOffset val="100"/>
        <c:noMultiLvlLbl val="0"/>
      </c:catAx>
      <c:valAx>
        <c:axId val="305765328"/>
        <c:scaling>
          <c:orientation val="minMax"/>
          <c:max val="150"/>
          <c:min val="0"/>
        </c:scaling>
        <c:delete val="0"/>
        <c:axPos val="l"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ru-RU"/>
                  <a:t>млн.руб.</a:t>
                </a:r>
              </a:p>
            </c:rich>
          </c:tx>
          <c:layout>
            <c:manualLayout>
              <c:xMode val="edge"/>
              <c:yMode val="edge"/>
              <c:x val="0"/>
              <c:y val="8.1594335591771948E-3"/>
            </c:manualLayout>
          </c:layout>
          <c:overlay val="0"/>
        </c:title>
        <c:numFmt formatCode="#\ ##0.0" sourceLinked="1"/>
        <c:majorTickMark val="none"/>
        <c:minorTickMark val="none"/>
        <c:tickLblPos val="nextTo"/>
        <c:crossAx val="305760848"/>
        <c:crosses val="autoZero"/>
        <c:crossBetween val="between"/>
      </c:valAx>
      <c:catAx>
        <c:axId val="304682344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304682736"/>
        <c:crosses val="autoZero"/>
        <c:auto val="1"/>
        <c:lblAlgn val="ctr"/>
        <c:lblOffset val="100"/>
        <c:noMultiLvlLbl val="0"/>
      </c:catAx>
      <c:valAx>
        <c:axId val="304682736"/>
        <c:scaling>
          <c:orientation val="minMax"/>
          <c:max val="200"/>
          <c:min val="0"/>
        </c:scaling>
        <c:delete val="0"/>
        <c:axPos val="r"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ru-RU"/>
                  <a:t>Динамика </a:t>
                </a:r>
              </a:p>
              <a:p>
                <a:pPr>
                  <a:defRPr/>
                </a:pPr>
                <a:r>
                  <a:rPr lang="ru-RU" b="0"/>
                  <a:t>с начала года,</a:t>
                </a:r>
                <a:r>
                  <a:rPr lang="ru-RU" b="0" baseline="0"/>
                  <a:t> %</a:t>
                </a:r>
                <a:endParaRPr lang="ru-RU" b="0"/>
              </a:p>
            </c:rich>
          </c:tx>
          <c:layout>
            <c:manualLayout>
              <c:xMode val="edge"/>
              <c:yMode val="edge"/>
              <c:x val="0.87762125796327972"/>
              <c:y val="8.9849233962033815E-5"/>
            </c:manualLayout>
          </c:layout>
          <c:overlay val="0"/>
        </c:title>
        <c:numFmt formatCode="0" sourceLinked="0"/>
        <c:majorTickMark val="out"/>
        <c:minorTickMark val="none"/>
        <c:tickLblPos val="nextTo"/>
        <c:crossAx val="304682344"/>
        <c:crosses val="max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5.3382444139589952E-2"/>
          <c:y val="0.10884502227919185"/>
          <c:w val="0.9247161407926634"/>
          <c:h val="0.618749169984299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'Доходы и дин район'!$A$2</c:f>
              <c:strCache>
                <c:ptCount val="1"/>
                <c:pt idx="0">
                  <c:v>2021год</c:v>
                </c:pt>
              </c:strCache>
            </c:strRef>
          </c:tx>
          <c:spPr>
            <a:solidFill>
              <a:schemeClr val="accent2">
                <a:lumMod val="40000"/>
                <a:lumOff val="60000"/>
              </a:schemeClr>
            </a:solidFill>
          </c:spPr>
          <c:invertIfNegative val="0"/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-5400000"/>
              <a:lstStyle/>
              <a:p>
                <a:pPr>
                  <a:defRPr b="1">
                    <a:solidFill>
                      <a:sysClr val="windowText" lastClr="000000"/>
                    </a:solidFill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'Доходы и дин район'!$B$1:$M$1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'Доходы и дин район'!$B$2:$M$2</c:f>
              <c:numCache>
                <c:formatCode>#\ ##0.0</c:formatCode>
                <c:ptCount val="12"/>
                <c:pt idx="0">
                  <c:v>27.530521450000006</c:v>
                </c:pt>
                <c:pt idx="1">
                  <c:v>47.312795569999992</c:v>
                </c:pt>
                <c:pt idx="2">
                  <c:v>49.146691359999991</c:v>
                </c:pt>
                <c:pt idx="3">
                  <c:v>57.7452702</c:v>
                </c:pt>
                <c:pt idx="4">
                  <c:v>35.01129989999999</c:v>
                </c:pt>
                <c:pt idx="5">
                  <c:v>37.179221929999997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7C50-4D01-83FD-2C233F611301}"/>
            </c:ext>
          </c:extLst>
        </c:ser>
        <c:ser>
          <c:idx val="1"/>
          <c:order val="1"/>
          <c:tx>
            <c:strRef>
              <c:f>'Доходы и дин район'!$A$3</c:f>
              <c:strCache>
                <c:ptCount val="1"/>
                <c:pt idx="0">
                  <c:v>2020 год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</c:spPr>
          <c:invertIfNegative val="0"/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-5400000"/>
              <a:lstStyle/>
              <a:p>
                <a:pPr>
                  <a:defRPr b="1">
                    <a:solidFill>
                      <a:sysClr val="windowText" lastClr="000000"/>
                    </a:solidFill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'Доходы и дин район'!$B$1:$M$1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'Доходы и дин район'!$B$3:$M$3</c:f>
              <c:numCache>
                <c:formatCode>#\ ##0.0</c:formatCode>
                <c:ptCount val="12"/>
                <c:pt idx="0">
                  <c:v>26.564919999999997</c:v>
                </c:pt>
                <c:pt idx="1">
                  <c:v>28.651189000000002</c:v>
                </c:pt>
                <c:pt idx="2">
                  <c:v>34.666889999999995</c:v>
                </c:pt>
                <c:pt idx="3">
                  <c:v>34.713073119999997</c:v>
                </c:pt>
                <c:pt idx="4">
                  <c:v>25.850966540000002</c:v>
                </c:pt>
                <c:pt idx="5">
                  <c:v>31.4193</c:v>
                </c:pt>
                <c:pt idx="6">
                  <c:v>99.800771600000004</c:v>
                </c:pt>
                <c:pt idx="7">
                  <c:v>36.926328819999995</c:v>
                </c:pt>
                <c:pt idx="8">
                  <c:v>39.10347792999999</c:v>
                </c:pt>
                <c:pt idx="9">
                  <c:v>46.041000000000004</c:v>
                </c:pt>
                <c:pt idx="10">
                  <c:v>38.765573530000019</c:v>
                </c:pt>
                <c:pt idx="11">
                  <c:v>57.412567719999991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7C50-4D01-83FD-2C233F61130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axId val="304683520"/>
        <c:axId val="304683912"/>
      </c:barChart>
      <c:lineChart>
        <c:grouping val="standard"/>
        <c:varyColors val="0"/>
        <c:ser>
          <c:idx val="2"/>
          <c:order val="2"/>
          <c:tx>
            <c:strRef>
              <c:f>'Доходы и дин район'!$A$4</c:f>
              <c:strCache>
                <c:ptCount val="1"/>
                <c:pt idx="0">
                  <c:v>динамика в 2020 году</c:v>
                </c:pt>
              </c:strCache>
            </c:strRef>
          </c:tx>
          <c:dLbls>
            <c:dLbl>
              <c:idx val="0"/>
              <c:layout>
                <c:manualLayout>
                  <c:x val="-3.8074781225139222E-2"/>
                  <c:y val="5.549606299212598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7C50-4D01-83FD-2C233F611301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solidFill>
                      <a:schemeClr val="accent3">
                        <a:lumMod val="75000"/>
                      </a:schemeClr>
                    </a:solidFill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'Доходы и дин район'!$B$1:$M$1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'Доходы и дин район'!$B$4:$M$4</c:f>
              <c:numCache>
                <c:formatCode>0.0</c:formatCode>
                <c:ptCount val="12"/>
                <c:pt idx="0">
                  <c:v>108.15014452632006</c:v>
                </c:pt>
                <c:pt idx="1">
                  <c:v>91.59490644759822</c:v>
                </c:pt>
                <c:pt idx="2">
                  <c:v>108.95891060230419</c:v>
                </c:pt>
                <c:pt idx="3">
                  <c:v>81.488956465603238</c:v>
                </c:pt>
                <c:pt idx="4">
                  <c:v>87.033815126887873</c:v>
                </c:pt>
                <c:pt idx="5">
                  <c:v>119.74033071476509</c:v>
                </c:pt>
                <c:pt idx="6">
                  <c:v>228.11182604390643</c:v>
                </c:pt>
                <c:pt idx="7">
                  <c:v>117.80679812485761</c:v>
                </c:pt>
                <c:pt idx="8">
                  <c:v>118.17356166705999</c:v>
                </c:pt>
                <c:pt idx="9">
                  <c:v>96.145272267515281</c:v>
                </c:pt>
                <c:pt idx="10">
                  <c:v>107.39876511948061</c:v>
                </c:pt>
                <c:pt idx="11">
                  <c:v>106.62835767728839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3-7C50-4D01-83FD-2C233F611301}"/>
            </c:ext>
          </c:extLst>
        </c:ser>
        <c:ser>
          <c:idx val="3"/>
          <c:order val="3"/>
          <c:tx>
            <c:strRef>
              <c:f>'Доходы и дин район'!$A$5</c:f>
              <c:strCache>
                <c:ptCount val="1"/>
                <c:pt idx="0">
                  <c:v>динамика в 2021 году</c:v>
                </c:pt>
              </c:strCache>
            </c:strRef>
          </c:tx>
          <c:marker>
            <c:symbol val="square"/>
            <c:size val="7"/>
            <c:spPr>
              <a:solidFill>
                <a:schemeClr val="accent2">
                  <a:lumMod val="40000"/>
                  <a:lumOff val="60000"/>
                </a:schemeClr>
              </a:solidFill>
            </c:spPr>
          </c:marker>
          <c:dLbls>
            <c:dLbl>
              <c:idx val="0"/>
              <c:layout>
                <c:manualLayout>
                  <c:x val="-3.6483691328560067E-2"/>
                  <c:y val="-4.062796801562595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7C50-4D01-83FD-2C233F611301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4.0761398965241752E-2"/>
                  <c:y val="3.787257267624099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7-7C50-4D01-83FD-2C233F611301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'Доходы и дин район'!$B$1:$M$1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'Доходы и дин район'!$B$5:$M$5</c:f>
              <c:numCache>
                <c:formatCode>0.0</c:formatCode>
                <c:ptCount val="12"/>
                <c:pt idx="0">
                  <c:v>103.63487430039318</c:v>
                </c:pt>
                <c:pt idx="1">
                  <c:v>165.1337945172188</c:v>
                </c:pt>
                <c:pt idx="2">
                  <c:v>141.76838868441905</c:v>
                </c:pt>
                <c:pt idx="3">
                  <c:v>166.35021048231528</c:v>
                </c:pt>
                <c:pt idx="4">
                  <c:v>135.43516775601375</c:v>
                </c:pt>
                <c:pt idx="5">
                  <c:v>118.33243239028242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5-7C50-4D01-83FD-2C233F61130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04684304"/>
        <c:axId val="304684696"/>
      </c:lineChart>
      <c:catAx>
        <c:axId val="3046835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304683912"/>
        <c:crosses val="autoZero"/>
        <c:auto val="1"/>
        <c:lblAlgn val="ctr"/>
        <c:lblOffset val="100"/>
        <c:noMultiLvlLbl val="0"/>
      </c:catAx>
      <c:valAx>
        <c:axId val="304683912"/>
        <c:scaling>
          <c:orientation val="minMax"/>
          <c:max val="150"/>
          <c:min val="0"/>
        </c:scaling>
        <c:delete val="0"/>
        <c:axPos val="l"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ru-RU"/>
                  <a:t>млн.руб.</a:t>
                </a:r>
              </a:p>
            </c:rich>
          </c:tx>
          <c:layout>
            <c:manualLayout>
              <c:xMode val="edge"/>
              <c:yMode val="edge"/>
              <c:x val="0"/>
              <c:y val="8.1594335591771948E-3"/>
            </c:manualLayout>
          </c:layout>
          <c:overlay val="0"/>
        </c:title>
        <c:numFmt formatCode="#\ ##0.0" sourceLinked="1"/>
        <c:majorTickMark val="none"/>
        <c:minorTickMark val="none"/>
        <c:tickLblPos val="nextTo"/>
        <c:crossAx val="304683520"/>
        <c:crosses val="autoZero"/>
        <c:crossBetween val="between"/>
      </c:valAx>
      <c:catAx>
        <c:axId val="304684304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304684696"/>
        <c:crosses val="autoZero"/>
        <c:auto val="1"/>
        <c:lblAlgn val="ctr"/>
        <c:lblOffset val="100"/>
        <c:noMultiLvlLbl val="0"/>
      </c:catAx>
      <c:valAx>
        <c:axId val="304684696"/>
        <c:scaling>
          <c:orientation val="minMax"/>
          <c:max val="230"/>
          <c:min val="0"/>
        </c:scaling>
        <c:delete val="0"/>
        <c:axPos val="r"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ru-RU"/>
                  <a:t>Динамика </a:t>
                </a:r>
              </a:p>
              <a:p>
                <a:pPr>
                  <a:defRPr/>
                </a:pPr>
                <a:r>
                  <a:rPr lang="ru-RU" b="0"/>
                  <a:t>с начала года,</a:t>
                </a:r>
                <a:r>
                  <a:rPr lang="ru-RU" b="0" baseline="0"/>
                  <a:t> %</a:t>
                </a:r>
                <a:endParaRPr lang="ru-RU" b="0"/>
              </a:p>
            </c:rich>
          </c:tx>
          <c:layout>
            <c:manualLayout>
              <c:xMode val="edge"/>
              <c:yMode val="edge"/>
              <c:x val="0.87762125796327972"/>
              <c:y val="8.9849233962033815E-5"/>
            </c:manualLayout>
          </c:layout>
          <c:overlay val="0"/>
        </c:title>
        <c:numFmt formatCode="0" sourceLinked="0"/>
        <c:majorTickMark val="out"/>
        <c:minorTickMark val="none"/>
        <c:tickLblPos val="nextTo"/>
        <c:crossAx val="304684304"/>
        <c:crosses val="max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/>
            </a:pPr>
            <a:r>
              <a:rPr lang="ru-RU" sz="1400"/>
              <a:t>Структура доходов консолидированного бюджета Новокубанского района</a:t>
            </a: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0.10274210217077391"/>
          <c:y val="0.2312970505437415"/>
          <c:w val="0.38064170699902639"/>
          <c:h val="0.72549688640323118"/>
        </c:manualLayout>
      </c:layout>
      <c:doughnutChart>
        <c:varyColors val="1"/>
        <c:ser>
          <c:idx val="0"/>
          <c:order val="0"/>
          <c:dLbls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'Структура конс и район'!$A$5:$A$11</c:f>
              <c:strCache>
                <c:ptCount val="7"/>
                <c:pt idx="0">
                  <c:v>Налог на доходы физических лиц</c:v>
                </c:pt>
                <c:pt idx="1">
                  <c:v>Специальные налоговые режимы</c:v>
                </c:pt>
                <c:pt idx="2">
                  <c:v>Земельный налог</c:v>
                </c:pt>
                <c:pt idx="3">
                  <c:v>Акцизы на нефтепродукты</c:v>
                </c:pt>
                <c:pt idx="4">
                  <c:v>Прочие налоговые доходы</c:v>
                </c:pt>
                <c:pt idx="5">
                  <c:v>Безвозмездные поступления</c:v>
                </c:pt>
                <c:pt idx="6">
                  <c:v>Неналоговые доходы</c:v>
                </c:pt>
              </c:strCache>
            </c:strRef>
          </c:cat>
          <c:val>
            <c:numRef>
              <c:f>'Структура конс и район'!$B$5:$B$11</c:f>
              <c:numCache>
                <c:formatCode>#\ ##0.0</c:formatCode>
                <c:ptCount val="7"/>
                <c:pt idx="0">
                  <c:v>210.05598436</c:v>
                </c:pt>
                <c:pt idx="1">
                  <c:v>75.530758230000004</c:v>
                </c:pt>
                <c:pt idx="2">
                  <c:v>31.578769529999999</c:v>
                </c:pt>
                <c:pt idx="3">
                  <c:v>27.782047379999998</c:v>
                </c:pt>
                <c:pt idx="4">
                  <c:v>17.974452590000002</c:v>
                </c:pt>
                <c:pt idx="5">
                  <c:v>749.56284868</c:v>
                </c:pt>
                <c:pt idx="6" formatCode="0.0">
                  <c:v>28.642043409999999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3ADD-439C-8357-588DDC576AF5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  <c:holeSize val="50"/>
      </c:doughnutChart>
    </c:plotArea>
    <c:legend>
      <c:legendPos val="r"/>
      <c:layout>
        <c:manualLayout>
          <c:xMode val="edge"/>
          <c:yMode val="edge"/>
          <c:x val="0.62029513279006709"/>
          <c:y val="0.26248548482256218"/>
          <c:w val="0.36581360588887396"/>
          <c:h val="0.66557170167566471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>
          <a:latin typeface="Calibri" panose="020F0502020204030204" pitchFamily="34" charset="0"/>
          <a:cs typeface="Calibri" panose="020F0502020204030204" pitchFamily="34" charset="0"/>
        </a:defRPr>
      </a:pPr>
      <a:endParaRPr lang="ru-RU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/>
            </a:pPr>
            <a:r>
              <a:rPr lang="ru-RU" sz="1400"/>
              <a:t>Структура доходов бюджета Новокубанского района</a:t>
            </a:r>
          </a:p>
        </c:rich>
      </c:tx>
      <c:layout>
        <c:manualLayout>
          <c:xMode val="edge"/>
          <c:yMode val="edge"/>
          <c:x val="4.6608241460476624E-2"/>
          <c:y val="5.2953035105360556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10330352271009358"/>
          <c:y val="0.18554375192406453"/>
          <c:w val="0.39468883823257939"/>
          <c:h val="0.73841548118812173"/>
        </c:manualLayout>
      </c:layout>
      <c:doughnutChart>
        <c:varyColors val="1"/>
        <c:ser>
          <c:idx val="0"/>
          <c:order val="0"/>
          <c:dLbls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'Структура конс и район'!$A$18:$A$22</c:f>
              <c:strCache>
                <c:ptCount val="5"/>
                <c:pt idx="0">
                  <c:v>Налог на доходы физических лиц</c:v>
                </c:pt>
                <c:pt idx="1">
                  <c:v>Специальные налоговые режимы</c:v>
                </c:pt>
                <c:pt idx="2">
                  <c:v>Прочие налоговые доходы</c:v>
                </c:pt>
                <c:pt idx="3">
                  <c:v>Безвозмездные поступления</c:v>
                </c:pt>
                <c:pt idx="4">
                  <c:v>Неналоговые доходы</c:v>
                </c:pt>
              </c:strCache>
            </c:strRef>
          </c:cat>
          <c:val>
            <c:numRef>
              <c:f>'Структура конс и район'!$B$18:$B$22</c:f>
              <c:numCache>
                <c:formatCode>#\ ##0.0</c:formatCode>
                <c:ptCount val="5"/>
                <c:pt idx="0">
                  <c:v>159.1140858</c:v>
                </c:pt>
                <c:pt idx="1">
                  <c:v>54.560745909999994</c:v>
                </c:pt>
                <c:pt idx="2">
                  <c:v>19.093113940000002</c:v>
                </c:pt>
                <c:pt idx="3">
                  <c:v>695.86533664000001</c:v>
                </c:pt>
                <c:pt idx="4" formatCode="0.0">
                  <c:v>21.257854760000001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360E-4C01-88D5-AB9DE715CAA5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  <c:holeSize val="50"/>
      </c:doughnutChart>
    </c:plotArea>
    <c:legend>
      <c:legendPos val="r"/>
      <c:layout>
        <c:manualLayout>
          <c:xMode val="edge"/>
          <c:yMode val="edge"/>
          <c:x val="0.60609471673345794"/>
          <c:y val="0.27845025358346154"/>
          <c:w val="0.37975337797807535"/>
          <c:h val="0.54813618519941809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>
          <a:latin typeface="Calibri" panose="020F0502020204030204" pitchFamily="34" charset="0"/>
          <a:cs typeface="Calibri" panose="020F0502020204030204" pitchFamily="34" charset="0"/>
        </a:defRPr>
      </a:pPr>
      <a:endParaRPr lang="ru-RU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/>
            </a:pPr>
            <a:r>
              <a:rPr lang="ru-RU" sz="1400"/>
              <a:t>ДИНАМИКА ПОСТУПЛЕНИЯ НАЛОГОВЫХ И НЕНАЛОГОВЫХ ДОХОДОВ В БЮДЖЕТЫ ПОСЕЛЕНИЙ, %</a:t>
            </a: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0.17694740253592892"/>
          <c:y val="0.21522823354407697"/>
          <c:w val="0.80798195531231565"/>
          <c:h val="0.74468523464107628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chemeClr val="accent2">
                <a:lumMod val="60000"/>
                <a:lumOff val="4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'из анализа исполнения по пос'!$A$22:$A$30</c:f>
              <c:strCache>
                <c:ptCount val="9"/>
                <c:pt idx="0">
                  <c:v>Новокубанское ГП</c:v>
                </c:pt>
                <c:pt idx="1">
                  <c:v>Бесскорбненское СП</c:v>
                </c:pt>
                <c:pt idx="2">
                  <c:v>Верхнекубанское СП</c:v>
                </c:pt>
                <c:pt idx="3">
                  <c:v>Ковалевское СП</c:v>
                </c:pt>
                <c:pt idx="4">
                  <c:v>Ляпинское СП</c:v>
                </c:pt>
                <c:pt idx="5">
                  <c:v>Новосельское СП</c:v>
                </c:pt>
                <c:pt idx="6">
                  <c:v>Прикубанское СП</c:v>
                </c:pt>
                <c:pt idx="7">
                  <c:v>Прочноокопское СП</c:v>
                </c:pt>
                <c:pt idx="8">
                  <c:v>Советское СП</c:v>
                </c:pt>
              </c:strCache>
            </c:strRef>
          </c:cat>
          <c:val>
            <c:numRef>
              <c:f>'из анализа исполнения по пос'!$B$22:$B$30</c:f>
              <c:numCache>
                <c:formatCode>#\ ##0.0</c:formatCode>
                <c:ptCount val="9"/>
                <c:pt idx="0">
                  <c:v>139.16633660713885</c:v>
                </c:pt>
                <c:pt idx="1">
                  <c:v>116.98687853692016</c:v>
                </c:pt>
                <c:pt idx="2">
                  <c:v>121.91777402852036</c:v>
                </c:pt>
                <c:pt idx="3">
                  <c:v>126.15113698263407</c:v>
                </c:pt>
                <c:pt idx="4">
                  <c:v>107.24542616472867</c:v>
                </c:pt>
                <c:pt idx="5">
                  <c:v>119.32280631554801</c:v>
                </c:pt>
                <c:pt idx="6">
                  <c:v>104.37569043065051</c:v>
                </c:pt>
                <c:pt idx="7">
                  <c:v>103.42759540999029</c:v>
                </c:pt>
                <c:pt idx="8">
                  <c:v>107.66093824013998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C519-4071-967C-668351436989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306082352"/>
        <c:axId val="306082744"/>
      </c:barChart>
      <c:catAx>
        <c:axId val="306082352"/>
        <c:scaling>
          <c:orientation val="maxMin"/>
        </c:scaling>
        <c:delete val="0"/>
        <c:axPos val="l"/>
        <c:numFmt formatCode="General" sourceLinked="0"/>
        <c:majorTickMark val="none"/>
        <c:minorTickMark val="none"/>
        <c:tickLblPos val="nextTo"/>
        <c:crossAx val="306082744"/>
        <c:crosses val="autoZero"/>
        <c:auto val="1"/>
        <c:lblAlgn val="ctr"/>
        <c:lblOffset val="100"/>
        <c:noMultiLvlLbl val="0"/>
      </c:catAx>
      <c:valAx>
        <c:axId val="306082744"/>
        <c:scaling>
          <c:orientation val="minMax"/>
        </c:scaling>
        <c:delete val="1"/>
        <c:axPos val="t"/>
        <c:numFmt formatCode="#\ ##0.0" sourceLinked="1"/>
        <c:majorTickMark val="none"/>
        <c:minorTickMark val="none"/>
        <c:tickLblPos val="nextTo"/>
        <c:crossAx val="30608235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>
          <a:latin typeface="Calibri" panose="020F0502020204030204" pitchFamily="34" charset="0"/>
          <a:cs typeface="Calibri" panose="020F0502020204030204" pitchFamily="34" charset="0"/>
        </a:defRPr>
      </a:pPr>
      <a:endParaRPr lang="ru-RU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>
        <c:manualLayout>
          <c:layoutTarget val="inner"/>
          <c:xMode val="edge"/>
          <c:yMode val="edge"/>
          <c:x val="2.5337749432799612E-2"/>
          <c:y val="0.24554498447455592"/>
          <c:w val="0.57149921439478257"/>
          <c:h val="0.47660231796532104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dPt>
            <c:idx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0-36DD-443C-80D4-933E23CA14CD}"/>
              </c:ext>
            </c:extLst>
          </c:dPt>
          <c:dPt>
            <c:idx val="1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1-36DD-443C-80D4-933E23CA14CD}"/>
              </c:ext>
            </c:extLst>
          </c:dPt>
          <c:dPt>
            <c:idx val="2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2-36DD-443C-80D4-933E23CA14CD}"/>
              </c:ext>
            </c:extLst>
          </c:dPt>
          <c:dPt>
            <c:idx val="3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3-36DD-443C-80D4-933E23CA14CD}"/>
              </c:ext>
            </c:extLst>
          </c:dPt>
          <c:dPt>
            <c:idx val="4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4-36DD-443C-80D4-933E23CA14CD}"/>
              </c:ext>
            </c:extLst>
          </c:dPt>
          <c:dPt>
            <c:idx val="5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5-36DD-443C-80D4-933E23CA14CD}"/>
              </c:ext>
            </c:extLst>
          </c:dPt>
          <c:dPt>
            <c:idx val="7"/>
            <c:bubble3D val="0"/>
            <c:spPr>
              <a:solidFill>
                <a:srgbClr val="FFC00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36DD-443C-80D4-933E23CA14CD}"/>
              </c:ext>
            </c:extLst>
          </c:dPt>
          <c:dPt>
            <c:idx val="8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8-36DD-443C-80D4-933E23CA14CD}"/>
              </c:ext>
            </c:extLst>
          </c:dPt>
          <c:dPt>
            <c:idx val="9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9-36DD-443C-80D4-933E23CA14CD}"/>
              </c:ext>
            </c:extLst>
          </c:dPt>
          <c:dPt>
            <c:idx val="10"/>
            <c:bubble3D val="0"/>
            <c:explosion val="1"/>
            <c:extLst xmlns:c16r2="http://schemas.microsoft.com/office/drawing/2015/06/chart">
              <c:ext xmlns:c16="http://schemas.microsoft.com/office/drawing/2014/chart" uri="{C3380CC4-5D6E-409C-BE32-E72D297353CC}">
                <c16:uniqueId val="{0000000A-36DD-443C-80D4-933E23CA14CD}"/>
              </c:ext>
            </c:extLst>
          </c:dPt>
          <c:dLbls>
            <c:dLbl>
              <c:idx val="0"/>
              <c:layout>
                <c:manualLayout>
                  <c:x val="0.12880101789784723"/>
                  <c:y val="-0.18909569737322746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Общегосударственные вопросы 10,3%</a:t>
                    </a:r>
                    <a:endParaRPr lang="ru-RU" dirty="0"/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36DD-443C-80D4-933E23CA14CD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0.31665748584668474"/>
                  <c:y val="-0.19020182563863447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Национальная безопасность 0,8 %</a:t>
                    </a:r>
                    <a:endParaRPr lang="ru-RU" dirty="0"/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36DD-443C-80D4-933E23CA14CD}"/>
                </c:ext>
                <c:ext xmlns:c15="http://schemas.microsoft.com/office/drawing/2012/chart" uri="{CE6537A1-D6FC-4f65-9D91-7224C49458BB}">
                  <c15:layout>
                    <c:manualLayout>
                      <c:w val="0.21807333297318046"/>
                      <c:h val="0.13008451441751537"/>
                    </c:manualLayout>
                  </c15:layout>
                </c:ext>
              </c:extLst>
            </c:dLbl>
            <c:dLbl>
              <c:idx val="2"/>
              <c:layout>
                <c:manualLayout>
                  <c:x val="0.31665748584668479"/>
                  <c:y val="-9.2836638005041022E-2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Национальная экономика</a:t>
                    </a:r>
                    <a:r>
                      <a:rPr lang="ru-RU" sz="1600" baseline="0" dirty="0">
                        <a:latin typeface="Times New Roman" pitchFamily="18" charset="0"/>
                        <a:cs typeface="Times New Roman" pitchFamily="18" charset="0"/>
                      </a:rPr>
                      <a:t> 2,2%</a:t>
                    </a:r>
                    <a:endParaRPr lang="ru-RU" dirty="0"/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36DD-443C-80D4-933E23CA14CD}"/>
                </c:ext>
                <c:ext xmlns:c15="http://schemas.microsoft.com/office/drawing/2012/chart" uri="{CE6537A1-D6FC-4f65-9D91-7224C49458BB}">
                  <c15:layout>
                    <c:manualLayout>
                      <c:w val="0.21215081909382769"/>
                      <c:h val="9.8837059257172233E-2"/>
                    </c:manualLayout>
                  </c15:layout>
                </c:ext>
              </c:extLst>
            </c:dLbl>
            <c:dLbl>
              <c:idx val="3"/>
              <c:layout>
                <c:manualLayout>
                  <c:x val="0.27707530011584913"/>
                  <c:y val="-1.5850090848679367E-2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Жилищно-коммунальное хозяйство 4,5%</a:t>
                    </a:r>
                    <a:endParaRPr lang="ru-RU" dirty="0"/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36DD-443C-80D4-933E23CA14CD}"/>
                </c:ext>
                <c:ext xmlns:c15="http://schemas.microsoft.com/office/drawing/2012/chart" uri="{CE6537A1-D6FC-4f65-9D91-7224C49458BB}">
                  <c15:layout>
                    <c:manualLayout>
                      <c:w val="0.22978199515763686"/>
                      <c:h val="0.13008451441751537"/>
                    </c:manualLayout>
                  </c15:layout>
                </c:ext>
              </c:extLst>
            </c:dLbl>
            <c:dLbl>
              <c:idx val="4"/>
              <c:layout>
                <c:manualLayout>
                  <c:x val="0.23895912126393343"/>
                  <c:y val="8.8308021516990243E-2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Физическая культура и спорт 2,9% </a:t>
                    </a:r>
                    <a:endParaRPr lang="ru-RU" dirty="0"/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36DD-443C-80D4-933E23CA14CD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0.26811615649263015"/>
                  <c:y val="0.2558668875526201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Обслуживание </a:t>
                    </a:r>
                    <a:r>
                      <a:rPr lang="ru-RU" sz="1600" dirty="0" err="1">
                        <a:latin typeface="Times New Roman" pitchFamily="18" charset="0"/>
                        <a:cs typeface="Times New Roman" pitchFamily="18" charset="0"/>
                      </a:rPr>
                      <a:t>мун</a:t>
                    </a:r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 долга 0,0%</a:t>
                    </a:r>
                    <a:endParaRPr lang="ru-RU" dirty="0"/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36DD-443C-80D4-933E23CA14CD}"/>
                </c:ext>
                <c:ext xmlns:c15="http://schemas.microsoft.com/office/drawing/2012/chart" uri="{CE6537A1-D6FC-4f65-9D91-7224C49458BB}">
                  <c15:layout>
                    <c:manualLayout>
                      <c:w val="0.22237361981801199"/>
                      <c:h val="0.22382687989854469"/>
                    </c:manualLayout>
                  </c15:layout>
                </c:ext>
              </c:extLst>
            </c:dLbl>
            <c:dLbl>
              <c:idx val="6"/>
              <c:layout>
                <c:manualLayout>
                  <c:x val="9.2264799065771966E-2"/>
                  <c:y val="0.39512185076719269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Здравоохранение 0,1%</a:t>
                    </a:r>
                    <a:endParaRPr lang="ru-RU" dirty="0"/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B-36DD-443C-80D4-933E23CA14CD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-7.8309035790194548E-2"/>
                  <c:y val="0.1539730120297621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Образование 65,4%</a:t>
                    </a:r>
                    <a:endParaRPr lang="ru-RU" dirty="0"/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7-36DD-443C-80D4-933E23CA14CD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>
                <c:manualLayout>
                  <c:x val="-6.7621243359116748E-2"/>
                  <c:y val="-0.11434752684709727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Культура </a:t>
                    </a:r>
                  </a:p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8,0 %</a:t>
                    </a:r>
                    <a:endParaRPr lang="ru-RU" dirty="0"/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8-36DD-443C-80D4-933E23CA14CD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9"/>
              <c:layout>
                <c:manualLayout>
                  <c:x val="2.4427198023460602E-2"/>
                  <c:y val="-0.18678384553005203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Социальная политика </a:t>
                    </a:r>
                  </a:p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5,8%</a:t>
                    </a:r>
                    <a:endParaRPr lang="ru-RU" dirty="0"/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9-36DD-443C-80D4-933E23CA14CD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0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A-36DD-443C-80D4-933E23CA14CD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1"/>
            <c:showVal val="1"/>
            <c:showCatName val="0"/>
            <c:showSerName val="0"/>
            <c:showPercent val="0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numRef>
              <c:f>Лист1!$A$2:$A$12</c:f>
              <c:numCache>
                <c:formatCode>General</c:formatCode>
                <c:ptCount val="11"/>
              </c:numCache>
            </c:numRef>
          </c:cat>
          <c:val>
            <c:numRef>
              <c:f>Лист1!$B$2:$B$12</c:f>
              <c:numCache>
                <c:formatCode>_-* #,##0.0\ _₽_-;\-* #,##0.0\ _₽_-;_-* "-"??\ _₽_-;_-@_-</c:formatCode>
                <c:ptCount val="11"/>
                <c:pt idx="0">
                  <c:v>10.788113695090439</c:v>
                </c:pt>
                <c:pt idx="1">
                  <c:v>0.83979328165374678</c:v>
                </c:pt>
                <c:pt idx="2">
                  <c:v>1.7312661498708013</c:v>
                </c:pt>
                <c:pt idx="3">
                  <c:v>4.1085271317829459</c:v>
                </c:pt>
                <c:pt idx="4">
                  <c:v>1.9121447028423773</c:v>
                </c:pt>
                <c:pt idx="5">
                  <c:v>0</c:v>
                </c:pt>
                <c:pt idx="6">
                  <c:v>0</c:v>
                </c:pt>
                <c:pt idx="7">
                  <c:v>67.596899224806208</c:v>
                </c:pt>
                <c:pt idx="8">
                  <c:v>8.3979328165374678</c:v>
                </c:pt>
                <c:pt idx="9">
                  <c:v>2.5839793281653749E-2</c:v>
                </c:pt>
                <c:pt idx="10">
                  <c:v>4.4444444444444438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C-36DD-443C-80D4-933E23CA14C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0.19178</cdr:x>
      <cdr:y>0.42079</cdr:y>
    </cdr:from>
    <cdr:to>
      <cdr:x>0.4288</cdr:x>
      <cdr:y>0.55286</cdr:y>
    </cdr:to>
    <cdr:sp macro="" textlink="">
      <cdr:nvSpPr>
        <cdr:cNvPr id="13" name="Блок-схема: альтернативный процесс 12"/>
        <cdr:cNvSpPr/>
      </cdr:nvSpPr>
      <cdr:spPr>
        <a:xfrm xmlns:a="http://schemas.openxmlformats.org/drawingml/2006/main">
          <a:off x="1196033" y="3146788"/>
          <a:ext cx="1478197" cy="987668"/>
        </a:xfrm>
        <a:prstGeom xmlns:a="http://schemas.openxmlformats.org/drawingml/2006/main" prst="flowChartAlternateProcess">
          <a:avLst/>
        </a:prstGeom>
        <a:noFill xmlns:a="http://schemas.openxmlformats.org/drawingml/2006/main"/>
        <a:ln xmlns:a="http://schemas.openxmlformats.org/drawingml/2006/main" w="38100" cap="flat" cmpd="sng" algn="ctr">
          <a:noFill/>
          <a:prstDash val="solid"/>
        </a:ln>
        <a:effectLst xmlns:a="http://schemas.openxmlformats.org/drawingml/2006/main"/>
        <a:scene3d xmlns:a="http://schemas.openxmlformats.org/drawingml/2006/main">
          <a:camera prst="orthographicFront"/>
          <a:lightRig rig="threePt" dir="t"/>
        </a:scene3d>
        <a:sp3d xmlns:a="http://schemas.openxmlformats.org/drawingml/2006/main">
          <a:bevelT/>
        </a:sp3d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anchor="ctr"/>
        <a:lstStyle xmlns:a="http://schemas.openxmlformats.org/drawingml/2006/main">
          <a:defPPr>
            <a:defRPr lang="ru-RU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FFFFFF"/>
              </a:solidFill>
              <a:latin typeface="Arial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FFFFFF"/>
              </a:solidFill>
              <a:latin typeface="Arial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FFFFFF"/>
              </a:solidFill>
              <a:latin typeface="Arial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FFFFFF"/>
              </a:solidFill>
              <a:latin typeface="Arial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FFFFFF"/>
              </a:solidFill>
              <a:latin typeface="Arial"/>
            </a:defRPr>
          </a:lvl5pPr>
          <a:lvl6pPr marL="2286000" algn="l" defTabSz="914400" rtl="0" eaLnBrk="1" latinLnBrk="0" hangingPunct="1">
            <a:defRPr kern="1200">
              <a:solidFill>
                <a:srgbClr val="FFFFFF"/>
              </a:solidFill>
              <a:latin typeface="Arial"/>
            </a:defRPr>
          </a:lvl6pPr>
          <a:lvl7pPr marL="2743200" algn="l" defTabSz="914400" rtl="0" eaLnBrk="1" latinLnBrk="0" hangingPunct="1">
            <a:defRPr kern="1200">
              <a:solidFill>
                <a:srgbClr val="FFFFFF"/>
              </a:solidFill>
              <a:latin typeface="Arial"/>
            </a:defRPr>
          </a:lvl7pPr>
          <a:lvl8pPr marL="3200400" algn="l" defTabSz="914400" rtl="0" eaLnBrk="1" latinLnBrk="0" hangingPunct="1">
            <a:defRPr kern="1200">
              <a:solidFill>
                <a:srgbClr val="FFFFFF"/>
              </a:solidFill>
              <a:latin typeface="Arial"/>
            </a:defRPr>
          </a:lvl8pPr>
          <a:lvl9pPr marL="3657600" algn="l" defTabSz="914400" rtl="0" eaLnBrk="1" latinLnBrk="0" hangingPunct="1">
            <a:defRPr kern="1200">
              <a:solidFill>
                <a:srgbClr val="FFFFFF"/>
              </a:solidFill>
              <a:latin typeface="Arial"/>
            </a:defRPr>
          </a:lvl9pPr>
        </a:lstStyle>
        <a:p xmlns:a="http://schemas.openxmlformats.org/drawingml/2006/main">
          <a:pPr algn="ctr">
            <a:defRPr/>
          </a:pPr>
          <a:r>
            <a:rPr lang="ru-RU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1 139,7</a:t>
          </a:r>
          <a:endParaRPr lang="en-US" sz="2400" b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  <a:p xmlns:a="http://schemas.openxmlformats.org/drawingml/2006/main">
          <a:pPr algn="ctr">
            <a:defRPr/>
          </a:pPr>
          <a:r>
            <a:rPr lang="ru-RU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млн.руб.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6325" cy="498174"/>
          </a:xfrm>
          <a:prstGeom prst="rect">
            <a:avLst/>
          </a:prstGeom>
        </p:spPr>
        <p:txBody>
          <a:bodyPr vert="horz" lIns="83786" tIns="41893" rIns="83786" bIns="41893" rtlCol="0"/>
          <a:lstStyle>
            <a:lvl1pPr algn="l">
              <a:defRPr sz="11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923" y="1"/>
            <a:ext cx="2946325" cy="498174"/>
          </a:xfrm>
          <a:prstGeom prst="rect">
            <a:avLst/>
          </a:prstGeom>
        </p:spPr>
        <p:txBody>
          <a:bodyPr vert="horz" lIns="83786" tIns="41893" rIns="83786" bIns="41893" rtlCol="0"/>
          <a:lstStyle>
            <a:lvl1pPr algn="r">
              <a:defRPr sz="1100"/>
            </a:lvl1pPr>
          </a:lstStyle>
          <a:p>
            <a:fld id="{E9D345FA-88FF-4256-B5ED-F8142FA55504}" type="datetimeFigureOut">
              <a:rPr lang="ru-RU" smtClean="0"/>
              <a:t>27.07.2021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1241425"/>
            <a:ext cx="25114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3786" tIns="41893" rIns="83786" bIns="41893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82" y="4776872"/>
            <a:ext cx="5438711" cy="3908752"/>
          </a:xfrm>
          <a:prstGeom prst="rect">
            <a:avLst/>
          </a:prstGeom>
        </p:spPr>
        <p:txBody>
          <a:bodyPr vert="horz" lIns="83786" tIns="41893" rIns="83786" bIns="41893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464"/>
            <a:ext cx="2946325" cy="498174"/>
          </a:xfrm>
          <a:prstGeom prst="rect">
            <a:avLst/>
          </a:prstGeom>
        </p:spPr>
        <p:txBody>
          <a:bodyPr vert="horz" lIns="83786" tIns="41893" rIns="83786" bIns="41893" rtlCol="0" anchor="b"/>
          <a:lstStyle>
            <a:lvl1pPr algn="l">
              <a:defRPr sz="11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923" y="9428464"/>
            <a:ext cx="2946325" cy="498174"/>
          </a:xfrm>
          <a:prstGeom prst="rect">
            <a:avLst/>
          </a:prstGeom>
        </p:spPr>
        <p:txBody>
          <a:bodyPr vert="horz" lIns="83786" tIns="41893" rIns="83786" bIns="41893" rtlCol="0" anchor="b"/>
          <a:lstStyle>
            <a:lvl1pPr algn="r">
              <a:defRPr sz="1100"/>
            </a:lvl1pPr>
          </a:lstStyle>
          <a:p>
            <a:fld id="{F25C8C29-82AD-4EDB-A033-5A6C2B716C1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33407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5C8C29-82AD-4EDB-A033-5A6C2B716C1C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057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343080" y="366120"/>
            <a:ext cx="6171840" cy="15235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343080" y="2133720"/>
            <a:ext cx="6171840" cy="28782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343080" y="5285880"/>
            <a:ext cx="6171840" cy="28782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343080" y="366120"/>
            <a:ext cx="6171840" cy="15235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343080" y="2133720"/>
            <a:ext cx="3011760" cy="28782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3505680" y="2133720"/>
            <a:ext cx="3011760" cy="28782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343080" y="5285880"/>
            <a:ext cx="3011760" cy="28782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3505680" y="5285880"/>
            <a:ext cx="3011760" cy="28782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343080" y="366120"/>
            <a:ext cx="6171840" cy="15235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343080" y="2133720"/>
            <a:ext cx="1987200" cy="28782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2430000" y="2133720"/>
            <a:ext cx="1987200" cy="28782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 type="body"/>
          </p:nvPr>
        </p:nvSpPr>
        <p:spPr>
          <a:xfrm>
            <a:off x="4516920" y="2133720"/>
            <a:ext cx="1987200" cy="28782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 type="body"/>
          </p:nvPr>
        </p:nvSpPr>
        <p:spPr>
          <a:xfrm>
            <a:off x="343080" y="5285880"/>
            <a:ext cx="1987200" cy="28782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 type="body"/>
          </p:nvPr>
        </p:nvSpPr>
        <p:spPr>
          <a:xfrm>
            <a:off x="2430000" y="5285880"/>
            <a:ext cx="1987200" cy="28782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 type="body"/>
          </p:nvPr>
        </p:nvSpPr>
        <p:spPr>
          <a:xfrm>
            <a:off x="4516920" y="5285880"/>
            <a:ext cx="1987200" cy="28782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343080" y="366120"/>
            <a:ext cx="6171840" cy="15235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343080" y="2133720"/>
            <a:ext cx="6171840" cy="60343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343080" y="366120"/>
            <a:ext cx="6171840" cy="15235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343080" y="2133720"/>
            <a:ext cx="6171840" cy="60343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343080" y="366120"/>
            <a:ext cx="6171840" cy="15235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343080" y="2133720"/>
            <a:ext cx="3011760" cy="60343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3505680" y="2133720"/>
            <a:ext cx="3011760" cy="60343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343080" y="366120"/>
            <a:ext cx="6171840" cy="15235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343080" y="366120"/>
            <a:ext cx="6171840" cy="70635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343080" y="366120"/>
            <a:ext cx="6171840" cy="15235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343080" y="2133720"/>
            <a:ext cx="3011760" cy="28782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3505680" y="2133720"/>
            <a:ext cx="3011760" cy="60343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343080" y="5285880"/>
            <a:ext cx="3011760" cy="28782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343080" y="366120"/>
            <a:ext cx="6171840" cy="15235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343080" y="2133720"/>
            <a:ext cx="3011760" cy="60343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3505680" y="2133720"/>
            <a:ext cx="3011760" cy="28782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3505680" y="5285880"/>
            <a:ext cx="3011760" cy="28782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343080" y="366120"/>
            <a:ext cx="6171840" cy="15235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343080" y="2133720"/>
            <a:ext cx="3011760" cy="28782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3505680" y="2133720"/>
            <a:ext cx="3011760" cy="28782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343080" y="5285880"/>
            <a:ext cx="6171840" cy="28782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343080" y="366120"/>
            <a:ext cx="6171840" cy="152352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4400" b="0" strike="noStrike" spc="-1">
                <a:solidFill>
                  <a:srgbClr val="000000"/>
                </a:solidFill>
                <a:latin typeface="Calibri"/>
              </a:rPr>
              <a:t>Образец заголовка</a:t>
            </a:r>
          </a:p>
        </p:txBody>
      </p:sp>
      <p:sp>
        <p:nvSpPr>
          <p:cNvPr id="6" name="PlaceHolder 2"/>
          <p:cNvSpPr>
            <a:spLocks noGrp="1"/>
          </p:cNvSpPr>
          <p:nvPr>
            <p:ph type="body"/>
          </p:nvPr>
        </p:nvSpPr>
        <p:spPr>
          <a:xfrm>
            <a:off x="343080" y="2133720"/>
            <a:ext cx="6171840" cy="6034320"/>
          </a:xfrm>
          <a:prstGeom prst="rect">
            <a:avLst/>
          </a:prstGeom>
        </p:spPr>
        <p:txBody>
          <a:bodyPr>
            <a:noAutofit/>
          </a:bodyPr>
          <a:lstStyle/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ru-RU" sz="3200" b="0" strike="noStrike" spc="-1">
                <a:solidFill>
                  <a:srgbClr val="000000"/>
                </a:solidFill>
                <a:latin typeface="Calibri"/>
              </a:rPr>
              <a:t>Образец текста</a:t>
            </a:r>
          </a:p>
          <a:p>
            <a:pPr marL="743040" lvl="1" indent="-28548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–"/>
            </a:pPr>
            <a:r>
              <a:rPr lang="ru-RU" sz="2800" b="0" strike="noStrike" spc="-1">
                <a:solidFill>
                  <a:srgbClr val="000000"/>
                </a:solidFill>
                <a:latin typeface="Calibri"/>
              </a:rPr>
              <a:t>Второй уровень</a:t>
            </a:r>
          </a:p>
          <a:p>
            <a:pPr marL="1143000" lvl="2" indent="-22824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lang="ru-RU" sz="2400" b="0" strike="noStrike" spc="-1">
                <a:solidFill>
                  <a:srgbClr val="000000"/>
                </a:solidFill>
                <a:latin typeface="Calibri"/>
              </a:rPr>
              <a:t>Третий уровень</a:t>
            </a:r>
          </a:p>
          <a:p>
            <a:pPr marL="1600200" lvl="3" indent="-22824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–"/>
            </a:pPr>
            <a:r>
              <a:rPr lang="ru-RU" sz="2000" b="0" strike="noStrike" spc="-1">
                <a:solidFill>
                  <a:srgbClr val="000000"/>
                </a:solidFill>
                <a:latin typeface="Calibri"/>
              </a:rPr>
              <a:t>Четвертый уровень</a:t>
            </a:r>
          </a:p>
          <a:p>
            <a:pPr marL="2057400" lvl="4" indent="-22824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»"/>
            </a:pPr>
            <a:r>
              <a:rPr lang="ru-RU" sz="2000" b="0" strike="noStrike" spc="-1">
                <a:solidFill>
                  <a:srgbClr val="000000"/>
                </a:solidFill>
                <a:latin typeface="Calibri"/>
              </a:rPr>
              <a:t>Пятый уровень</a:t>
            </a:r>
          </a:p>
        </p:txBody>
      </p:sp>
      <p:sp>
        <p:nvSpPr>
          <p:cNvPr id="2" name="PlaceHolder 3"/>
          <p:cNvSpPr>
            <a:spLocks noGrp="1"/>
          </p:cNvSpPr>
          <p:nvPr>
            <p:ph type="dt"/>
          </p:nvPr>
        </p:nvSpPr>
        <p:spPr>
          <a:xfrm>
            <a:off x="343080" y="8475120"/>
            <a:ext cx="1599840" cy="48636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>
              <a:lnSpc>
                <a:spcPct val="100000"/>
              </a:lnSpc>
            </a:pPr>
            <a:fld id="{E42B657B-45D5-49E8-9C98-6BEDCCE76E3F}" type="datetime">
              <a:rPr lang="ru-RU" sz="1200" b="0" strike="noStrike" spc="-1">
                <a:solidFill>
                  <a:srgbClr val="8B8B8B"/>
                </a:solidFill>
                <a:latin typeface="Calibri"/>
              </a:rPr>
              <a:t>27.07.2021</a:t>
            </a:fld>
            <a:endParaRPr lang="ru-RU" sz="1200" b="0" strike="noStrike" spc="-1"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ftr"/>
          </p:nvPr>
        </p:nvSpPr>
        <p:spPr>
          <a:xfrm>
            <a:off x="2343240" y="8475120"/>
            <a:ext cx="2171520" cy="48636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endParaRPr lang="ru-RU" sz="2400" b="0" strike="noStrike" spc="-1">
              <a:latin typeface="Times New Roman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sldNum"/>
          </p:nvPr>
        </p:nvSpPr>
        <p:spPr>
          <a:xfrm>
            <a:off x="4915080" y="8475120"/>
            <a:ext cx="1599840" cy="48636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 algn="r">
              <a:lnSpc>
                <a:spcPct val="100000"/>
              </a:lnSpc>
            </a:pPr>
            <a:fld id="{D1D50AA6-06D5-45DA-B40F-294708F0B092}" type="slidenum">
              <a:rPr lang="ru-RU" sz="1200" b="0" strike="noStrike" spc="-1">
                <a:solidFill>
                  <a:srgbClr val="8B8B8B"/>
                </a:solidFill>
                <a:latin typeface="Calibri"/>
              </a:rPr>
              <a:t>‹#›</a:t>
            </a:fld>
            <a:endParaRPr lang="ru-RU" sz="1200" b="0" strike="noStrike" spc="-1"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gif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11" Type="http://schemas.openxmlformats.org/officeDocument/2006/relationships/image" Target="../media/image10.gif"/><Relationship Id="rId5" Type="http://schemas.openxmlformats.org/officeDocument/2006/relationships/image" Target="../media/image4.gif"/><Relationship Id="rId10" Type="http://schemas.openxmlformats.org/officeDocument/2006/relationships/image" Target="../media/image9.jpeg"/><Relationship Id="rId4" Type="http://schemas.openxmlformats.org/officeDocument/2006/relationships/image" Target="../media/image3.gif"/><Relationship Id="rId9" Type="http://schemas.openxmlformats.org/officeDocument/2006/relationships/image" Target="../media/image8.gi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CustomShape 1"/>
          <p:cNvSpPr/>
          <p:nvPr/>
        </p:nvSpPr>
        <p:spPr>
          <a:xfrm>
            <a:off x="0" y="6185520"/>
            <a:ext cx="6873480" cy="2958120"/>
          </a:xfrm>
          <a:prstGeom prst="rect">
            <a:avLst/>
          </a:prstGeom>
          <a:solidFill>
            <a:srgbClr val="2D5C78">
              <a:alpha val="6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2" name="CustomShape 2"/>
          <p:cNvSpPr/>
          <p:nvPr/>
        </p:nvSpPr>
        <p:spPr>
          <a:xfrm>
            <a:off x="0" y="-60120"/>
            <a:ext cx="6873480" cy="2958120"/>
          </a:xfrm>
          <a:prstGeom prst="rect">
            <a:avLst/>
          </a:prstGeom>
          <a:solidFill>
            <a:srgbClr val="2D5C78">
              <a:alpha val="6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3" name="CustomShape 3"/>
          <p:cNvSpPr/>
          <p:nvPr/>
        </p:nvSpPr>
        <p:spPr>
          <a:xfrm>
            <a:off x="2288880" y="1465560"/>
            <a:ext cx="4454280" cy="10051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r">
              <a:lnSpc>
                <a:spcPct val="100000"/>
              </a:lnSpc>
            </a:pPr>
            <a:r>
              <a:rPr lang="ru-RU" sz="2000" b="1" strike="noStrike" spc="-1">
                <a:solidFill>
                  <a:srgbClr val="FFFFFF"/>
                </a:solidFill>
                <a:latin typeface="Segoe UI"/>
              </a:rPr>
              <a:t>Основные параметры исполнения консолидированного бюджета Новокубанского района</a:t>
            </a:r>
            <a:endParaRPr lang="ru-RU" sz="2000" b="0" strike="noStrike" spc="-1">
              <a:latin typeface="Arial"/>
            </a:endParaRPr>
          </a:p>
        </p:txBody>
      </p:sp>
      <p:grpSp>
        <p:nvGrpSpPr>
          <p:cNvPr id="44" name="Group 4"/>
          <p:cNvGrpSpPr/>
          <p:nvPr/>
        </p:nvGrpSpPr>
        <p:grpSpPr>
          <a:xfrm>
            <a:off x="1946880" y="0"/>
            <a:ext cx="4926960" cy="3431520"/>
            <a:chOff x="1946880" y="0"/>
            <a:chExt cx="4926960" cy="3431520"/>
          </a:xfrm>
        </p:grpSpPr>
        <p:grpSp>
          <p:nvGrpSpPr>
            <p:cNvPr id="45" name="Group 5"/>
            <p:cNvGrpSpPr/>
            <p:nvPr/>
          </p:nvGrpSpPr>
          <p:grpSpPr>
            <a:xfrm>
              <a:off x="1946880" y="25920"/>
              <a:ext cx="1835640" cy="3377520"/>
              <a:chOff x="1946880" y="25920"/>
              <a:chExt cx="1835640" cy="3377520"/>
            </a:xfrm>
          </p:grpSpPr>
          <p:grpSp>
            <p:nvGrpSpPr>
              <p:cNvPr id="46" name="Group 6"/>
              <p:cNvGrpSpPr/>
              <p:nvPr/>
            </p:nvGrpSpPr>
            <p:grpSpPr>
              <a:xfrm>
                <a:off x="1946880" y="25920"/>
                <a:ext cx="1835640" cy="1732680"/>
                <a:chOff x="1946880" y="25920"/>
                <a:chExt cx="1835640" cy="1732680"/>
              </a:xfrm>
            </p:grpSpPr>
            <p:sp>
              <p:nvSpPr>
                <p:cNvPr id="47" name="CustomShape 7"/>
                <p:cNvSpPr/>
                <p:nvPr/>
              </p:nvSpPr>
              <p:spPr>
                <a:xfrm>
                  <a:off x="1946880" y="25920"/>
                  <a:ext cx="909360" cy="83556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48" name="CustomShape 8"/>
                <p:cNvSpPr/>
                <p:nvPr/>
              </p:nvSpPr>
              <p:spPr>
                <a:xfrm>
                  <a:off x="2873160" y="25920"/>
                  <a:ext cx="909360" cy="83556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49" name="CustomShape 9"/>
                <p:cNvSpPr/>
                <p:nvPr/>
              </p:nvSpPr>
              <p:spPr>
                <a:xfrm>
                  <a:off x="1946880" y="923040"/>
                  <a:ext cx="909360" cy="83556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50" name="CustomShape 10"/>
                <p:cNvSpPr/>
                <p:nvPr/>
              </p:nvSpPr>
              <p:spPr>
                <a:xfrm>
                  <a:off x="2873160" y="923040"/>
                  <a:ext cx="909360" cy="83556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</p:grpSp>
          <p:grpSp>
            <p:nvGrpSpPr>
              <p:cNvPr id="51" name="Group 11"/>
              <p:cNvGrpSpPr/>
              <p:nvPr/>
            </p:nvGrpSpPr>
            <p:grpSpPr>
              <a:xfrm>
                <a:off x="1997640" y="1702080"/>
                <a:ext cx="1720440" cy="1701360"/>
                <a:chOff x="1997640" y="1702080"/>
                <a:chExt cx="1720440" cy="1701360"/>
              </a:xfrm>
            </p:grpSpPr>
            <p:sp>
              <p:nvSpPr>
                <p:cNvPr id="52" name="CustomShape 12"/>
                <p:cNvSpPr/>
                <p:nvPr/>
              </p:nvSpPr>
              <p:spPr>
                <a:xfrm rot="2502000">
                  <a:off x="1957320" y="2081520"/>
                  <a:ext cx="1108440" cy="4068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53" name="CustomShape 13"/>
                <p:cNvSpPr/>
                <p:nvPr/>
              </p:nvSpPr>
              <p:spPr>
                <a:xfrm rot="8298000">
                  <a:off x="2614680" y="2050560"/>
                  <a:ext cx="1108440" cy="4068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54" name="CustomShape 14"/>
                <p:cNvSpPr/>
                <p:nvPr/>
              </p:nvSpPr>
              <p:spPr>
                <a:xfrm rot="8298000">
                  <a:off x="1965960" y="2679120"/>
                  <a:ext cx="1108440" cy="4068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55" name="CustomShape 15"/>
                <p:cNvSpPr/>
                <p:nvPr/>
              </p:nvSpPr>
              <p:spPr>
                <a:xfrm rot="13302000">
                  <a:off x="2586960" y="2679480"/>
                  <a:ext cx="1108440" cy="4068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</p:grpSp>
        </p:grpSp>
        <p:grpSp>
          <p:nvGrpSpPr>
            <p:cNvPr id="56" name="Group 16"/>
            <p:cNvGrpSpPr/>
            <p:nvPr/>
          </p:nvGrpSpPr>
          <p:grpSpPr>
            <a:xfrm>
              <a:off x="4050000" y="0"/>
              <a:ext cx="1286280" cy="1372680"/>
              <a:chOff x="4050000" y="0"/>
              <a:chExt cx="1286280" cy="1372680"/>
            </a:xfrm>
          </p:grpSpPr>
          <p:grpSp>
            <p:nvGrpSpPr>
              <p:cNvPr id="57" name="Group 17"/>
              <p:cNvGrpSpPr/>
              <p:nvPr/>
            </p:nvGrpSpPr>
            <p:grpSpPr>
              <a:xfrm>
                <a:off x="4708080" y="716760"/>
                <a:ext cx="628200" cy="645840"/>
                <a:chOff x="4708080" y="716760"/>
                <a:chExt cx="628200" cy="645840"/>
              </a:xfrm>
            </p:grpSpPr>
            <p:sp>
              <p:nvSpPr>
                <p:cNvPr id="58" name="CustomShape 18"/>
                <p:cNvSpPr/>
                <p:nvPr/>
              </p:nvSpPr>
              <p:spPr>
                <a:xfrm rot="2763000">
                  <a:off x="4705560" y="837360"/>
                  <a:ext cx="399600" cy="15192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59" name="CustomShape 19"/>
                <p:cNvSpPr/>
                <p:nvPr/>
              </p:nvSpPr>
              <p:spPr>
                <a:xfrm rot="8037000">
                  <a:off x="4926240" y="843840"/>
                  <a:ext cx="412200" cy="14724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60" name="CustomShape 20"/>
                <p:cNvSpPr/>
                <p:nvPr/>
              </p:nvSpPr>
              <p:spPr>
                <a:xfrm rot="8037000">
                  <a:off x="4701960" y="1089360"/>
                  <a:ext cx="412200" cy="14724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61" name="CustomShape 21"/>
                <p:cNvSpPr/>
                <p:nvPr/>
              </p:nvSpPr>
              <p:spPr>
                <a:xfrm rot="13563600">
                  <a:off x="4938840" y="1087200"/>
                  <a:ext cx="399600" cy="15192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</p:grpSp>
          <p:grpSp>
            <p:nvGrpSpPr>
              <p:cNvPr id="62" name="Group 22"/>
              <p:cNvGrpSpPr/>
              <p:nvPr/>
            </p:nvGrpSpPr>
            <p:grpSpPr>
              <a:xfrm>
                <a:off x="4050000" y="730440"/>
                <a:ext cx="635760" cy="642240"/>
                <a:chOff x="4050000" y="730440"/>
                <a:chExt cx="635760" cy="642240"/>
              </a:xfrm>
            </p:grpSpPr>
            <p:sp>
              <p:nvSpPr>
                <p:cNvPr id="63" name="CustomShape 23"/>
                <p:cNvSpPr/>
                <p:nvPr/>
              </p:nvSpPr>
              <p:spPr>
                <a:xfrm rot="10800000">
                  <a:off x="4371480" y="1045440"/>
                  <a:ext cx="314280" cy="326160"/>
                </a:xfrm>
                <a:prstGeom prst="diamond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64" name="CustomShape 24"/>
                <p:cNvSpPr/>
                <p:nvPr/>
              </p:nvSpPr>
              <p:spPr>
                <a:xfrm rot="10800000">
                  <a:off x="4371480" y="730080"/>
                  <a:ext cx="314280" cy="326160"/>
                </a:xfrm>
                <a:prstGeom prst="diamond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65" name="CustomShape 25"/>
                <p:cNvSpPr/>
                <p:nvPr/>
              </p:nvSpPr>
              <p:spPr>
                <a:xfrm rot="10800000">
                  <a:off x="4051440" y="737640"/>
                  <a:ext cx="314280" cy="326160"/>
                </a:xfrm>
                <a:prstGeom prst="diamond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66" name="CustomShape 26"/>
                <p:cNvSpPr/>
                <p:nvPr/>
              </p:nvSpPr>
              <p:spPr>
                <a:xfrm rot="10800000">
                  <a:off x="4050000" y="1046520"/>
                  <a:ext cx="314280" cy="326160"/>
                </a:xfrm>
                <a:prstGeom prst="diamond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</p:grpSp>
          <p:grpSp>
            <p:nvGrpSpPr>
              <p:cNvPr id="67" name="Group 27"/>
              <p:cNvGrpSpPr/>
              <p:nvPr/>
            </p:nvGrpSpPr>
            <p:grpSpPr>
              <a:xfrm>
                <a:off x="4693680" y="0"/>
                <a:ext cx="635040" cy="676440"/>
                <a:chOff x="4693680" y="0"/>
                <a:chExt cx="635040" cy="676440"/>
              </a:xfrm>
            </p:grpSpPr>
            <p:sp>
              <p:nvSpPr>
                <p:cNvPr id="68" name="CustomShape 28"/>
                <p:cNvSpPr/>
                <p:nvPr/>
              </p:nvSpPr>
              <p:spPr>
                <a:xfrm>
                  <a:off x="4693680" y="0"/>
                  <a:ext cx="314280" cy="32616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69" name="CustomShape 29"/>
                <p:cNvSpPr/>
                <p:nvPr/>
              </p:nvSpPr>
              <p:spPr>
                <a:xfrm>
                  <a:off x="5014440" y="0"/>
                  <a:ext cx="314280" cy="32616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70" name="CustomShape 30"/>
                <p:cNvSpPr/>
                <p:nvPr/>
              </p:nvSpPr>
              <p:spPr>
                <a:xfrm>
                  <a:off x="4693680" y="350280"/>
                  <a:ext cx="314280" cy="32616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71" name="CustomShape 31"/>
                <p:cNvSpPr/>
                <p:nvPr/>
              </p:nvSpPr>
              <p:spPr>
                <a:xfrm>
                  <a:off x="5014440" y="350280"/>
                  <a:ext cx="314280" cy="32616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</p:grpSp>
          <p:sp>
            <p:nvSpPr>
              <p:cNvPr id="72" name="CustomShape 32"/>
              <p:cNvSpPr/>
              <p:nvPr/>
            </p:nvSpPr>
            <p:spPr>
              <a:xfrm rot="10800000">
                <a:off x="4050000" y="22320"/>
                <a:ext cx="628920" cy="652320"/>
              </a:xfrm>
              <a:prstGeom prst="rect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grpSp>
          <p:nvGrpSpPr>
            <p:cNvPr id="73" name="Group 33"/>
            <p:cNvGrpSpPr/>
            <p:nvPr/>
          </p:nvGrpSpPr>
          <p:grpSpPr>
            <a:xfrm>
              <a:off x="3880800" y="1507680"/>
              <a:ext cx="618120" cy="655200"/>
              <a:chOff x="3880800" y="1507680"/>
              <a:chExt cx="618120" cy="655200"/>
            </a:xfrm>
          </p:grpSpPr>
          <p:sp>
            <p:nvSpPr>
              <p:cNvPr id="74" name="CustomShape 34"/>
              <p:cNvSpPr/>
              <p:nvPr/>
            </p:nvSpPr>
            <p:spPr>
              <a:xfrm rot="5400000">
                <a:off x="4185360" y="1512360"/>
                <a:ext cx="318240" cy="308520"/>
              </a:xfrm>
              <a:prstGeom prst="rtTriangl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75" name="CustomShape 35"/>
              <p:cNvSpPr/>
              <p:nvPr/>
            </p:nvSpPr>
            <p:spPr>
              <a:xfrm rot="5400000">
                <a:off x="4185360" y="1837440"/>
                <a:ext cx="318600" cy="308520"/>
              </a:xfrm>
              <a:prstGeom prst="rtTriangl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76" name="CustomShape 36"/>
              <p:cNvSpPr/>
              <p:nvPr/>
            </p:nvSpPr>
            <p:spPr>
              <a:xfrm rot="5400000">
                <a:off x="3875760" y="1524600"/>
                <a:ext cx="318600" cy="308520"/>
              </a:xfrm>
              <a:prstGeom prst="rtTriangl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77" name="CustomShape 37"/>
              <p:cNvSpPr/>
              <p:nvPr/>
            </p:nvSpPr>
            <p:spPr>
              <a:xfrm rot="5400000">
                <a:off x="3875760" y="1849320"/>
                <a:ext cx="318600" cy="308520"/>
              </a:xfrm>
              <a:prstGeom prst="rtTriangl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grpSp>
          <p:nvGrpSpPr>
            <p:cNvPr id="78" name="Group 38"/>
            <p:cNvGrpSpPr/>
            <p:nvPr/>
          </p:nvGrpSpPr>
          <p:grpSpPr>
            <a:xfrm>
              <a:off x="4898160" y="2727000"/>
              <a:ext cx="630360" cy="648000"/>
              <a:chOff x="4898160" y="2727000"/>
              <a:chExt cx="630360" cy="648000"/>
            </a:xfrm>
          </p:grpSpPr>
          <p:sp>
            <p:nvSpPr>
              <p:cNvPr id="79" name="CustomShape 39"/>
              <p:cNvSpPr/>
              <p:nvPr/>
            </p:nvSpPr>
            <p:spPr>
              <a:xfrm rot="2771400">
                <a:off x="4896000" y="2847960"/>
                <a:ext cx="400320" cy="15228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80" name="CustomShape 40"/>
              <p:cNvSpPr/>
              <p:nvPr/>
            </p:nvSpPr>
            <p:spPr>
              <a:xfrm rot="8028600">
                <a:off x="5116680" y="2854800"/>
                <a:ext cx="412920" cy="14760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81" name="CustomShape 41"/>
              <p:cNvSpPr/>
              <p:nvPr/>
            </p:nvSpPr>
            <p:spPr>
              <a:xfrm rot="8028600">
                <a:off x="4893120" y="3101040"/>
                <a:ext cx="412560" cy="14760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82" name="CustomShape 42"/>
              <p:cNvSpPr/>
              <p:nvPr/>
            </p:nvSpPr>
            <p:spPr>
              <a:xfrm rot="13571400">
                <a:off x="5130000" y="3099240"/>
                <a:ext cx="400320" cy="15228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grpSp>
          <p:nvGrpSpPr>
            <p:cNvPr id="83" name="Group 43"/>
            <p:cNvGrpSpPr/>
            <p:nvPr/>
          </p:nvGrpSpPr>
          <p:grpSpPr>
            <a:xfrm>
              <a:off x="3830400" y="2247480"/>
              <a:ext cx="702000" cy="1184040"/>
              <a:chOff x="3830400" y="2247480"/>
              <a:chExt cx="702000" cy="1184040"/>
            </a:xfrm>
          </p:grpSpPr>
          <p:sp>
            <p:nvSpPr>
              <p:cNvPr id="84" name="CustomShape 44"/>
              <p:cNvSpPr/>
              <p:nvPr/>
            </p:nvSpPr>
            <p:spPr>
              <a:xfrm rot="2391600">
                <a:off x="3808080" y="2653920"/>
                <a:ext cx="450000" cy="16344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85" name="CustomShape 45"/>
              <p:cNvSpPr/>
              <p:nvPr/>
            </p:nvSpPr>
            <p:spPr>
              <a:xfrm rot="8408400">
                <a:off x="4082040" y="2635200"/>
                <a:ext cx="450000" cy="16344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86" name="CustomShape 46"/>
              <p:cNvSpPr/>
              <p:nvPr/>
            </p:nvSpPr>
            <p:spPr>
              <a:xfrm rot="2391600">
                <a:off x="3807720" y="2896920"/>
                <a:ext cx="450000" cy="16344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87" name="CustomShape 47"/>
              <p:cNvSpPr/>
              <p:nvPr/>
            </p:nvSpPr>
            <p:spPr>
              <a:xfrm rot="8408400">
                <a:off x="4082040" y="2878560"/>
                <a:ext cx="450000" cy="16344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88" name="CustomShape 48"/>
              <p:cNvSpPr/>
              <p:nvPr/>
            </p:nvSpPr>
            <p:spPr>
              <a:xfrm rot="2391600">
                <a:off x="3808080" y="2410200"/>
                <a:ext cx="450000" cy="16344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89" name="CustomShape 49"/>
              <p:cNvSpPr/>
              <p:nvPr/>
            </p:nvSpPr>
            <p:spPr>
              <a:xfrm rot="8408400">
                <a:off x="4082040" y="2391480"/>
                <a:ext cx="450000" cy="16344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90" name="CustomShape 50"/>
              <p:cNvSpPr/>
              <p:nvPr/>
            </p:nvSpPr>
            <p:spPr>
              <a:xfrm rot="2391600">
                <a:off x="3808080" y="3123720"/>
                <a:ext cx="450000" cy="16344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91" name="CustomShape 51"/>
              <p:cNvSpPr/>
              <p:nvPr/>
            </p:nvSpPr>
            <p:spPr>
              <a:xfrm rot="8408400">
                <a:off x="4082040" y="3105000"/>
                <a:ext cx="450000" cy="16344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grpSp>
          <p:nvGrpSpPr>
            <p:cNvPr id="92" name="Group 52"/>
            <p:cNvGrpSpPr/>
            <p:nvPr/>
          </p:nvGrpSpPr>
          <p:grpSpPr>
            <a:xfrm>
              <a:off x="4543920" y="1539000"/>
              <a:ext cx="1302840" cy="1264680"/>
              <a:chOff x="4543920" y="1539000"/>
              <a:chExt cx="1302840" cy="1264680"/>
            </a:xfrm>
          </p:grpSpPr>
          <p:sp>
            <p:nvSpPr>
              <p:cNvPr id="93" name="CustomShape 53"/>
              <p:cNvSpPr/>
              <p:nvPr/>
            </p:nvSpPr>
            <p:spPr>
              <a:xfrm rot="10800000">
                <a:off x="5202720" y="2158920"/>
                <a:ext cx="644040" cy="64260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94" name="CustomShape 54"/>
              <p:cNvSpPr/>
              <p:nvPr/>
            </p:nvSpPr>
            <p:spPr>
              <a:xfrm rot="10800000">
                <a:off x="5202720" y="1539000"/>
                <a:ext cx="644040" cy="64260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95" name="CustomShape 55"/>
              <p:cNvSpPr/>
              <p:nvPr/>
            </p:nvSpPr>
            <p:spPr>
              <a:xfrm rot="10800000">
                <a:off x="4546800" y="1552680"/>
                <a:ext cx="644040" cy="64260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96" name="CustomShape 56"/>
              <p:cNvSpPr/>
              <p:nvPr/>
            </p:nvSpPr>
            <p:spPr>
              <a:xfrm rot="10800000">
                <a:off x="4543920" y="2161080"/>
                <a:ext cx="644040" cy="64260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grpSp>
          <p:nvGrpSpPr>
            <p:cNvPr id="97" name="Group 57"/>
            <p:cNvGrpSpPr/>
            <p:nvPr/>
          </p:nvGrpSpPr>
          <p:grpSpPr>
            <a:xfrm>
              <a:off x="5514840" y="360"/>
              <a:ext cx="1260360" cy="1313640"/>
              <a:chOff x="5514840" y="360"/>
              <a:chExt cx="1260360" cy="1313640"/>
            </a:xfrm>
          </p:grpSpPr>
          <p:sp>
            <p:nvSpPr>
              <p:cNvPr id="98" name="CustomShape 58"/>
              <p:cNvSpPr/>
              <p:nvPr/>
            </p:nvSpPr>
            <p:spPr>
              <a:xfrm rot="10800000">
                <a:off x="6148440" y="656640"/>
                <a:ext cx="621000" cy="655920"/>
              </a:xfrm>
              <a:prstGeom prst="rect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99" name="CustomShape 59"/>
              <p:cNvSpPr/>
              <p:nvPr/>
            </p:nvSpPr>
            <p:spPr>
              <a:xfrm rot="10800000">
                <a:off x="5528520" y="23400"/>
                <a:ext cx="621000" cy="655920"/>
              </a:xfrm>
              <a:prstGeom prst="rect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00" name="CustomShape 60"/>
              <p:cNvSpPr/>
              <p:nvPr/>
            </p:nvSpPr>
            <p:spPr>
              <a:xfrm rot="10800000">
                <a:off x="6154200" y="0"/>
                <a:ext cx="621000" cy="65592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01" name="CustomShape 61"/>
              <p:cNvSpPr/>
              <p:nvPr/>
            </p:nvSpPr>
            <p:spPr>
              <a:xfrm rot="10800000">
                <a:off x="5832360" y="984960"/>
                <a:ext cx="310320" cy="32796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02" name="CustomShape 62"/>
              <p:cNvSpPr/>
              <p:nvPr/>
            </p:nvSpPr>
            <p:spPr>
              <a:xfrm rot="10800000">
                <a:off x="5832360" y="668160"/>
                <a:ext cx="310320" cy="32796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03" name="CustomShape 63"/>
              <p:cNvSpPr/>
              <p:nvPr/>
            </p:nvSpPr>
            <p:spPr>
              <a:xfrm rot="10800000">
                <a:off x="5515920" y="675000"/>
                <a:ext cx="310320" cy="32796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04" name="CustomShape 64"/>
              <p:cNvSpPr/>
              <p:nvPr/>
            </p:nvSpPr>
            <p:spPr>
              <a:xfrm rot="10800000">
                <a:off x="5514840" y="986040"/>
                <a:ext cx="310320" cy="32796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sp>
          <p:nvSpPr>
            <p:cNvPr id="105" name="CustomShape 65"/>
            <p:cNvSpPr/>
            <p:nvPr/>
          </p:nvSpPr>
          <p:spPr>
            <a:xfrm>
              <a:off x="5965560" y="2507040"/>
              <a:ext cx="779760" cy="749520"/>
            </a:xfrm>
            <a:prstGeom prst="rtTriangle">
              <a:avLst/>
            </a:prstGeom>
            <a:solidFill>
              <a:srgbClr val="F2F2F2">
                <a:alpha val="15000"/>
              </a:srgbClr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06" name="CustomShape 66"/>
            <p:cNvSpPr/>
            <p:nvPr/>
          </p:nvSpPr>
          <p:spPr>
            <a:xfrm rot="10800000">
              <a:off x="5965560" y="1577880"/>
              <a:ext cx="908280" cy="928800"/>
            </a:xfrm>
            <a:prstGeom prst="ellipse">
              <a:avLst/>
            </a:prstGeom>
            <a:solidFill>
              <a:srgbClr val="F2F2F2">
                <a:alpha val="15000"/>
              </a:srgbClr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</p:grpSp>
      <p:sp>
        <p:nvSpPr>
          <p:cNvPr id="107" name="CustomShape 67"/>
          <p:cNvSpPr/>
          <p:nvPr/>
        </p:nvSpPr>
        <p:spPr>
          <a:xfrm rot="10800000" flipH="1">
            <a:off x="-360" y="-59400"/>
            <a:ext cx="6857640" cy="276696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08" name="CustomShape 68"/>
          <p:cNvSpPr/>
          <p:nvPr/>
        </p:nvSpPr>
        <p:spPr>
          <a:xfrm rot="10800000" flipV="1">
            <a:off x="-119160" y="6423840"/>
            <a:ext cx="6993000" cy="272016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09" name="CustomShape 69"/>
          <p:cNvSpPr/>
          <p:nvPr/>
        </p:nvSpPr>
        <p:spPr>
          <a:xfrm>
            <a:off x="195120" y="543960"/>
            <a:ext cx="1781280" cy="5472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3000" b="1" strike="noStrike" spc="-1" dirty="0">
                <a:solidFill>
                  <a:srgbClr val="FFFFFF"/>
                </a:solidFill>
                <a:latin typeface="Segoe UI"/>
              </a:rPr>
              <a:t>2021 год</a:t>
            </a:r>
            <a:endParaRPr lang="ru-RU" sz="3000" b="0" strike="noStrike" spc="-1" dirty="0">
              <a:latin typeface="Arial"/>
            </a:endParaRPr>
          </a:p>
        </p:txBody>
      </p:sp>
      <p:grpSp>
        <p:nvGrpSpPr>
          <p:cNvPr id="110" name="Group 70"/>
          <p:cNvGrpSpPr/>
          <p:nvPr/>
        </p:nvGrpSpPr>
        <p:grpSpPr>
          <a:xfrm>
            <a:off x="109800" y="4327200"/>
            <a:ext cx="6645240" cy="4740120"/>
            <a:chOff x="109800" y="4327200"/>
            <a:chExt cx="6645240" cy="4740120"/>
          </a:xfrm>
        </p:grpSpPr>
        <p:grpSp>
          <p:nvGrpSpPr>
            <p:cNvPr id="111" name="Group 71"/>
            <p:cNvGrpSpPr/>
            <p:nvPr/>
          </p:nvGrpSpPr>
          <p:grpSpPr>
            <a:xfrm>
              <a:off x="109800" y="4363200"/>
              <a:ext cx="2476080" cy="4672080"/>
              <a:chOff x="109800" y="4363200"/>
              <a:chExt cx="2476080" cy="4672080"/>
            </a:xfrm>
          </p:grpSpPr>
          <p:grpSp>
            <p:nvGrpSpPr>
              <p:cNvPr id="112" name="Group 72"/>
              <p:cNvGrpSpPr/>
              <p:nvPr/>
            </p:nvGrpSpPr>
            <p:grpSpPr>
              <a:xfrm>
                <a:off x="109800" y="4363200"/>
                <a:ext cx="2476080" cy="2396880"/>
                <a:chOff x="109800" y="4363200"/>
                <a:chExt cx="2476080" cy="2396880"/>
              </a:xfrm>
            </p:grpSpPr>
            <p:sp>
              <p:nvSpPr>
                <p:cNvPr id="113" name="CustomShape 73"/>
                <p:cNvSpPr/>
                <p:nvPr/>
              </p:nvSpPr>
              <p:spPr>
                <a:xfrm>
                  <a:off x="109800" y="4363200"/>
                  <a:ext cx="1226160" cy="115596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14" name="CustomShape 74"/>
                <p:cNvSpPr/>
                <p:nvPr/>
              </p:nvSpPr>
              <p:spPr>
                <a:xfrm>
                  <a:off x="1358640" y="4363200"/>
                  <a:ext cx="1226160" cy="115596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15" name="CustomShape 75"/>
                <p:cNvSpPr/>
                <p:nvPr/>
              </p:nvSpPr>
              <p:spPr>
                <a:xfrm>
                  <a:off x="109800" y="5604120"/>
                  <a:ext cx="1226160" cy="115596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16" name="CustomShape 76"/>
                <p:cNvSpPr/>
                <p:nvPr/>
              </p:nvSpPr>
              <p:spPr>
                <a:xfrm>
                  <a:off x="1359360" y="5604120"/>
                  <a:ext cx="1226520" cy="115596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</p:grpSp>
          <p:grpSp>
            <p:nvGrpSpPr>
              <p:cNvPr id="117" name="Group 77"/>
              <p:cNvGrpSpPr/>
              <p:nvPr/>
            </p:nvGrpSpPr>
            <p:grpSpPr>
              <a:xfrm>
                <a:off x="157320" y="6701040"/>
                <a:ext cx="2340360" cy="2334240"/>
                <a:chOff x="157320" y="6701040"/>
                <a:chExt cx="2340360" cy="2334240"/>
              </a:xfrm>
            </p:grpSpPr>
            <p:sp>
              <p:nvSpPr>
                <p:cNvPr id="118" name="CustomShape 78"/>
                <p:cNvSpPr/>
                <p:nvPr/>
              </p:nvSpPr>
              <p:spPr>
                <a:xfrm rot="2545800">
                  <a:off x="109800" y="7205400"/>
                  <a:ext cx="1512000" cy="55656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19" name="CustomShape 79"/>
                <p:cNvSpPr/>
                <p:nvPr/>
              </p:nvSpPr>
              <p:spPr>
                <a:xfrm rot="8254200">
                  <a:off x="995760" y="7171920"/>
                  <a:ext cx="1512000" cy="55656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20" name="CustomShape 80"/>
                <p:cNvSpPr/>
                <p:nvPr/>
              </p:nvSpPr>
              <p:spPr>
                <a:xfrm rot="8254200">
                  <a:off x="121320" y="8040960"/>
                  <a:ext cx="1511640" cy="55656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21" name="CustomShape 81"/>
                <p:cNvSpPr/>
                <p:nvPr/>
              </p:nvSpPr>
              <p:spPr>
                <a:xfrm rot="13345800">
                  <a:off x="969480" y="8041320"/>
                  <a:ext cx="1511640" cy="55656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</p:grpSp>
        </p:grpSp>
        <p:grpSp>
          <p:nvGrpSpPr>
            <p:cNvPr id="122" name="Group 82"/>
            <p:cNvGrpSpPr/>
            <p:nvPr/>
          </p:nvGrpSpPr>
          <p:grpSpPr>
            <a:xfrm>
              <a:off x="2946240" y="4327200"/>
              <a:ext cx="1742400" cy="1898640"/>
              <a:chOff x="2946240" y="4327200"/>
              <a:chExt cx="1742400" cy="1898640"/>
            </a:xfrm>
          </p:grpSpPr>
          <p:grpSp>
            <p:nvGrpSpPr>
              <p:cNvPr id="123" name="Group 83"/>
              <p:cNvGrpSpPr/>
              <p:nvPr/>
            </p:nvGrpSpPr>
            <p:grpSpPr>
              <a:xfrm>
                <a:off x="3826800" y="5318640"/>
                <a:ext cx="861840" cy="893160"/>
                <a:chOff x="3826800" y="5318640"/>
                <a:chExt cx="861840" cy="893160"/>
              </a:xfrm>
            </p:grpSpPr>
            <p:sp>
              <p:nvSpPr>
                <p:cNvPr id="124" name="CustomShape 84"/>
                <p:cNvSpPr/>
                <p:nvPr/>
              </p:nvSpPr>
              <p:spPr>
                <a:xfrm rot="2806800">
                  <a:off x="3825000" y="5484960"/>
                  <a:ext cx="546480" cy="20772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25" name="CustomShape 85"/>
                <p:cNvSpPr/>
                <p:nvPr/>
              </p:nvSpPr>
              <p:spPr>
                <a:xfrm rot="7993200">
                  <a:off x="4122720" y="5497560"/>
                  <a:ext cx="563400" cy="20124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26" name="CustomShape 86"/>
                <p:cNvSpPr/>
                <p:nvPr/>
              </p:nvSpPr>
              <p:spPr>
                <a:xfrm rot="7993200">
                  <a:off x="3820320" y="5837040"/>
                  <a:ext cx="563400" cy="20124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27" name="CustomShape 87"/>
                <p:cNvSpPr/>
                <p:nvPr/>
              </p:nvSpPr>
              <p:spPr>
                <a:xfrm rot="13606800">
                  <a:off x="4143600" y="5834160"/>
                  <a:ext cx="546480" cy="20772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</p:grpSp>
          <p:grpSp>
            <p:nvGrpSpPr>
              <p:cNvPr id="128" name="Group 88"/>
              <p:cNvGrpSpPr/>
              <p:nvPr/>
            </p:nvGrpSpPr>
            <p:grpSpPr>
              <a:xfrm>
                <a:off x="2946240" y="5337720"/>
                <a:ext cx="857880" cy="888120"/>
                <a:chOff x="2946240" y="5337720"/>
                <a:chExt cx="857880" cy="888120"/>
              </a:xfrm>
            </p:grpSpPr>
            <p:sp>
              <p:nvSpPr>
                <p:cNvPr id="129" name="CustomShape 89"/>
                <p:cNvSpPr/>
                <p:nvPr/>
              </p:nvSpPr>
              <p:spPr>
                <a:xfrm rot="10800000">
                  <a:off x="3380040" y="5773320"/>
                  <a:ext cx="424080" cy="451080"/>
                </a:xfrm>
                <a:prstGeom prst="diamond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30" name="CustomShape 90"/>
                <p:cNvSpPr/>
                <p:nvPr/>
              </p:nvSpPr>
              <p:spPr>
                <a:xfrm rot="10800000">
                  <a:off x="3380040" y="5337720"/>
                  <a:ext cx="424080" cy="451080"/>
                </a:xfrm>
                <a:prstGeom prst="diamond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31" name="CustomShape 91"/>
                <p:cNvSpPr/>
                <p:nvPr/>
              </p:nvSpPr>
              <p:spPr>
                <a:xfrm rot="10800000">
                  <a:off x="2948040" y="5347440"/>
                  <a:ext cx="424080" cy="451080"/>
                </a:xfrm>
                <a:prstGeom prst="diamond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32" name="CustomShape 92"/>
                <p:cNvSpPr/>
                <p:nvPr/>
              </p:nvSpPr>
              <p:spPr>
                <a:xfrm rot="10800000">
                  <a:off x="2946240" y="5774760"/>
                  <a:ext cx="424080" cy="451080"/>
                </a:xfrm>
                <a:prstGeom prst="diamond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</p:grpSp>
          <p:grpSp>
            <p:nvGrpSpPr>
              <p:cNvPr id="133" name="Group 93"/>
              <p:cNvGrpSpPr/>
              <p:nvPr/>
            </p:nvGrpSpPr>
            <p:grpSpPr>
              <a:xfrm>
                <a:off x="3814920" y="4327200"/>
                <a:ext cx="856080" cy="935640"/>
                <a:chOff x="3814920" y="4327200"/>
                <a:chExt cx="856080" cy="935640"/>
              </a:xfrm>
            </p:grpSpPr>
            <p:sp>
              <p:nvSpPr>
                <p:cNvPr id="134" name="CustomShape 94"/>
                <p:cNvSpPr/>
                <p:nvPr/>
              </p:nvSpPr>
              <p:spPr>
                <a:xfrm>
                  <a:off x="3814920" y="4327200"/>
                  <a:ext cx="424080" cy="45108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35" name="CustomShape 95"/>
                <p:cNvSpPr/>
                <p:nvPr/>
              </p:nvSpPr>
              <p:spPr>
                <a:xfrm>
                  <a:off x="4246920" y="4327200"/>
                  <a:ext cx="424080" cy="45108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36" name="CustomShape 96"/>
                <p:cNvSpPr/>
                <p:nvPr/>
              </p:nvSpPr>
              <p:spPr>
                <a:xfrm>
                  <a:off x="3814920" y="4811760"/>
                  <a:ext cx="424080" cy="45108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37" name="CustomShape 97"/>
                <p:cNvSpPr/>
                <p:nvPr/>
              </p:nvSpPr>
              <p:spPr>
                <a:xfrm>
                  <a:off x="4246920" y="4811760"/>
                  <a:ext cx="424080" cy="45108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</p:grpSp>
          <p:sp>
            <p:nvSpPr>
              <p:cNvPr id="138" name="CustomShape 98"/>
              <p:cNvSpPr/>
              <p:nvPr/>
            </p:nvSpPr>
            <p:spPr>
              <a:xfrm rot="10800000">
                <a:off x="2946600" y="4358160"/>
                <a:ext cx="848160" cy="902520"/>
              </a:xfrm>
              <a:prstGeom prst="rect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grpSp>
          <p:nvGrpSpPr>
            <p:cNvPr id="139" name="Group 99"/>
            <p:cNvGrpSpPr/>
            <p:nvPr/>
          </p:nvGrpSpPr>
          <p:grpSpPr>
            <a:xfrm>
              <a:off x="2718000" y="6413040"/>
              <a:ext cx="834120" cy="905760"/>
              <a:chOff x="2718000" y="6413040"/>
              <a:chExt cx="834120" cy="905760"/>
            </a:xfrm>
          </p:grpSpPr>
          <p:sp>
            <p:nvSpPr>
              <p:cNvPr id="140" name="CustomShape 100"/>
              <p:cNvSpPr/>
              <p:nvPr/>
            </p:nvSpPr>
            <p:spPr>
              <a:xfrm rot="5400000">
                <a:off x="3123720" y="6425280"/>
                <a:ext cx="440640" cy="416160"/>
              </a:xfrm>
              <a:prstGeom prst="rtTriangl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41" name="CustomShape 101"/>
              <p:cNvSpPr/>
              <p:nvPr/>
            </p:nvSpPr>
            <p:spPr>
              <a:xfrm rot="5400000">
                <a:off x="3123720" y="6874200"/>
                <a:ext cx="440640" cy="416160"/>
              </a:xfrm>
              <a:prstGeom prst="rtTriangl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42" name="CustomShape 102"/>
              <p:cNvSpPr/>
              <p:nvPr/>
            </p:nvSpPr>
            <p:spPr>
              <a:xfrm rot="5400000">
                <a:off x="2705760" y="6441480"/>
                <a:ext cx="440640" cy="416160"/>
              </a:xfrm>
              <a:prstGeom prst="rtTriangl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43" name="CustomShape 103"/>
              <p:cNvSpPr/>
              <p:nvPr/>
            </p:nvSpPr>
            <p:spPr>
              <a:xfrm rot="5400000">
                <a:off x="2705760" y="6890400"/>
                <a:ext cx="440640" cy="416160"/>
              </a:xfrm>
              <a:prstGeom prst="rtTriangl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grpSp>
          <p:nvGrpSpPr>
            <p:cNvPr id="144" name="Group 104"/>
            <p:cNvGrpSpPr/>
            <p:nvPr/>
          </p:nvGrpSpPr>
          <p:grpSpPr>
            <a:xfrm>
              <a:off x="4083480" y="8099640"/>
              <a:ext cx="864000" cy="896760"/>
              <a:chOff x="4083480" y="8099640"/>
              <a:chExt cx="864000" cy="896760"/>
            </a:xfrm>
          </p:grpSpPr>
          <p:sp>
            <p:nvSpPr>
              <p:cNvPr id="145" name="CustomShape 105"/>
              <p:cNvSpPr/>
              <p:nvPr/>
            </p:nvSpPr>
            <p:spPr>
              <a:xfrm rot="2815200">
                <a:off x="4082040" y="8266320"/>
                <a:ext cx="547200" cy="20772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46" name="CustomShape 106"/>
              <p:cNvSpPr/>
              <p:nvPr/>
            </p:nvSpPr>
            <p:spPr>
              <a:xfrm rot="7985400">
                <a:off x="4379760" y="8279640"/>
                <a:ext cx="564480" cy="20160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47" name="CustomShape 107"/>
              <p:cNvSpPr/>
              <p:nvPr/>
            </p:nvSpPr>
            <p:spPr>
              <a:xfrm rot="7985400">
                <a:off x="4077360" y="8620560"/>
                <a:ext cx="564480" cy="20160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48" name="CustomShape 108"/>
              <p:cNvSpPr/>
              <p:nvPr/>
            </p:nvSpPr>
            <p:spPr>
              <a:xfrm rot="13614600">
                <a:off x="4401000" y="8618040"/>
                <a:ext cx="547560" cy="20772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grpSp>
          <p:nvGrpSpPr>
            <p:cNvPr id="149" name="Group 109"/>
            <p:cNvGrpSpPr/>
            <p:nvPr/>
          </p:nvGrpSpPr>
          <p:grpSpPr>
            <a:xfrm>
              <a:off x="2642040" y="7443000"/>
              <a:ext cx="955080" cy="1624320"/>
              <a:chOff x="2642040" y="7443000"/>
              <a:chExt cx="955080" cy="1624320"/>
            </a:xfrm>
          </p:grpSpPr>
          <p:sp>
            <p:nvSpPr>
              <p:cNvPr id="150" name="CustomShape 110"/>
              <p:cNvSpPr/>
              <p:nvPr/>
            </p:nvSpPr>
            <p:spPr>
              <a:xfrm rot="2434200">
                <a:off x="2614320" y="7998120"/>
                <a:ext cx="613440" cy="22392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51" name="CustomShape 111"/>
              <p:cNvSpPr/>
              <p:nvPr/>
            </p:nvSpPr>
            <p:spPr>
              <a:xfrm rot="8365800">
                <a:off x="2984400" y="7975440"/>
                <a:ext cx="613440" cy="22392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52" name="CustomShape 112"/>
              <p:cNvSpPr/>
              <p:nvPr/>
            </p:nvSpPr>
            <p:spPr>
              <a:xfrm rot="2434200">
                <a:off x="2614320" y="8334360"/>
                <a:ext cx="613440" cy="22392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53" name="CustomShape 113"/>
              <p:cNvSpPr/>
              <p:nvPr/>
            </p:nvSpPr>
            <p:spPr>
              <a:xfrm rot="8365800">
                <a:off x="2984400" y="8311680"/>
                <a:ext cx="613440" cy="22392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54" name="CustomShape 114"/>
              <p:cNvSpPr/>
              <p:nvPr/>
            </p:nvSpPr>
            <p:spPr>
              <a:xfrm rot="2434200">
                <a:off x="2614320" y="7660800"/>
                <a:ext cx="613440" cy="22392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55" name="CustomShape 115"/>
              <p:cNvSpPr/>
              <p:nvPr/>
            </p:nvSpPr>
            <p:spPr>
              <a:xfrm rot="8365800">
                <a:off x="2984400" y="7638120"/>
                <a:ext cx="613440" cy="22392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56" name="CustomShape 116"/>
              <p:cNvSpPr/>
              <p:nvPr/>
            </p:nvSpPr>
            <p:spPr>
              <a:xfrm rot="2434200">
                <a:off x="2614320" y="8647920"/>
                <a:ext cx="613440" cy="22392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57" name="CustomShape 117"/>
              <p:cNvSpPr/>
              <p:nvPr/>
            </p:nvSpPr>
            <p:spPr>
              <a:xfrm rot="8365800">
                <a:off x="2984400" y="8625240"/>
                <a:ext cx="613440" cy="22392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grpSp>
          <p:nvGrpSpPr>
            <p:cNvPr id="158" name="Group 118"/>
            <p:cNvGrpSpPr/>
            <p:nvPr/>
          </p:nvGrpSpPr>
          <p:grpSpPr>
            <a:xfrm>
              <a:off x="3612240" y="6455880"/>
              <a:ext cx="1757880" cy="1749960"/>
              <a:chOff x="3612240" y="6455880"/>
              <a:chExt cx="1757880" cy="1749960"/>
            </a:xfrm>
          </p:grpSpPr>
          <p:sp>
            <p:nvSpPr>
              <p:cNvPr id="159" name="CustomShape 119"/>
              <p:cNvSpPr/>
              <p:nvPr/>
            </p:nvSpPr>
            <p:spPr>
              <a:xfrm rot="10800000">
                <a:off x="4501080" y="7313400"/>
                <a:ext cx="869040" cy="88920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60" name="CustomShape 120"/>
              <p:cNvSpPr/>
              <p:nvPr/>
            </p:nvSpPr>
            <p:spPr>
              <a:xfrm rot="10800000">
                <a:off x="4501080" y="6455880"/>
                <a:ext cx="869040" cy="88920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61" name="CustomShape 121"/>
              <p:cNvSpPr/>
              <p:nvPr/>
            </p:nvSpPr>
            <p:spPr>
              <a:xfrm rot="10800000">
                <a:off x="3615840" y="6474960"/>
                <a:ext cx="869040" cy="88920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62" name="CustomShape 122"/>
              <p:cNvSpPr/>
              <p:nvPr/>
            </p:nvSpPr>
            <p:spPr>
              <a:xfrm rot="10800000">
                <a:off x="3612240" y="7316640"/>
                <a:ext cx="869040" cy="88920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grpSp>
          <p:nvGrpSpPr>
            <p:cNvPr id="163" name="Group 123"/>
            <p:cNvGrpSpPr/>
            <p:nvPr/>
          </p:nvGrpSpPr>
          <p:grpSpPr>
            <a:xfrm>
              <a:off x="4921920" y="4327560"/>
              <a:ext cx="1699920" cy="1816920"/>
              <a:chOff x="4921920" y="4327560"/>
              <a:chExt cx="1699920" cy="1816920"/>
            </a:xfrm>
          </p:grpSpPr>
          <p:sp>
            <p:nvSpPr>
              <p:cNvPr id="164" name="CustomShape 124"/>
              <p:cNvSpPr/>
              <p:nvPr/>
            </p:nvSpPr>
            <p:spPr>
              <a:xfrm rot="10800000">
                <a:off x="5776920" y="5235840"/>
                <a:ext cx="837360" cy="907560"/>
              </a:xfrm>
              <a:prstGeom prst="rect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65" name="CustomShape 125"/>
              <p:cNvSpPr/>
              <p:nvPr/>
            </p:nvSpPr>
            <p:spPr>
              <a:xfrm rot="10800000">
                <a:off x="4940640" y="4359960"/>
                <a:ext cx="837360" cy="907560"/>
              </a:xfrm>
              <a:prstGeom prst="rect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66" name="CustomShape 126"/>
              <p:cNvSpPr/>
              <p:nvPr/>
            </p:nvSpPr>
            <p:spPr>
              <a:xfrm rot="10800000">
                <a:off x="5784480" y="4327560"/>
                <a:ext cx="837360" cy="90756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67" name="CustomShape 127"/>
              <p:cNvSpPr/>
              <p:nvPr/>
            </p:nvSpPr>
            <p:spPr>
              <a:xfrm rot="10800000">
                <a:off x="5350320" y="5689800"/>
                <a:ext cx="418680" cy="45360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68" name="CustomShape 128"/>
              <p:cNvSpPr/>
              <p:nvPr/>
            </p:nvSpPr>
            <p:spPr>
              <a:xfrm rot="10800000">
                <a:off x="5350320" y="5251680"/>
                <a:ext cx="418680" cy="45360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69" name="CustomShape 129"/>
              <p:cNvSpPr/>
              <p:nvPr/>
            </p:nvSpPr>
            <p:spPr>
              <a:xfrm rot="10800000">
                <a:off x="4923720" y="5261400"/>
                <a:ext cx="418680" cy="45360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70" name="CustomShape 130"/>
              <p:cNvSpPr/>
              <p:nvPr/>
            </p:nvSpPr>
            <p:spPr>
              <a:xfrm rot="10800000">
                <a:off x="4921920" y="5690880"/>
                <a:ext cx="418680" cy="45360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sp>
          <p:nvSpPr>
            <p:cNvPr id="171" name="CustomShape 131"/>
            <p:cNvSpPr/>
            <p:nvPr/>
          </p:nvSpPr>
          <p:spPr>
            <a:xfrm>
              <a:off x="5529960" y="7795080"/>
              <a:ext cx="1051920" cy="1036800"/>
            </a:xfrm>
            <a:prstGeom prst="rtTriangle">
              <a:avLst/>
            </a:prstGeom>
            <a:solidFill>
              <a:srgbClr val="F2F2F2">
                <a:alpha val="15000"/>
              </a:srgbClr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72" name="CustomShape 132"/>
            <p:cNvSpPr/>
            <p:nvPr/>
          </p:nvSpPr>
          <p:spPr>
            <a:xfrm rot="10800000">
              <a:off x="5529960" y="6510240"/>
              <a:ext cx="1225080" cy="1284840"/>
            </a:xfrm>
            <a:prstGeom prst="ellipse">
              <a:avLst/>
            </a:prstGeom>
            <a:solidFill>
              <a:srgbClr val="F2F2F2">
                <a:alpha val="15000"/>
              </a:srgbClr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</p:grpSp>
      <p:sp>
        <p:nvSpPr>
          <p:cNvPr id="173" name="CustomShape 133"/>
          <p:cNvSpPr/>
          <p:nvPr/>
        </p:nvSpPr>
        <p:spPr>
          <a:xfrm>
            <a:off x="1511280" y="7002720"/>
            <a:ext cx="3428640" cy="6390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800" b="1" strike="noStrike" spc="-1">
                <a:solidFill>
                  <a:srgbClr val="215968"/>
                </a:solidFill>
                <a:latin typeface="Calibri"/>
              </a:rPr>
              <a:t>Консолидированный</a:t>
            </a:r>
            <a:r>
              <a:rPr lang="ru-RU" sz="1600" b="1" strike="noStrike" spc="-1">
                <a:solidFill>
                  <a:srgbClr val="215968"/>
                </a:solidFill>
                <a:latin typeface="Calibri"/>
              </a:rPr>
              <a:t> </a:t>
            </a:r>
            <a:r>
              <a:rPr lang="ru-RU" sz="1800" b="1" strike="noStrike" spc="-1">
                <a:solidFill>
                  <a:srgbClr val="215968"/>
                </a:solidFill>
                <a:latin typeface="Calibri"/>
              </a:rPr>
              <a:t>бюджет </a:t>
            </a:r>
            <a:endParaRPr lang="ru-RU" sz="18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1800" b="1" strike="noStrike" spc="-1">
                <a:solidFill>
                  <a:srgbClr val="215968"/>
                </a:solidFill>
                <a:latin typeface="Calibri"/>
              </a:rPr>
              <a:t>Новокубанского района</a:t>
            </a:r>
            <a:endParaRPr lang="ru-RU" sz="1800" b="0" strike="noStrike" spc="-1">
              <a:latin typeface="Arial"/>
            </a:endParaRPr>
          </a:p>
        </p:txBody>
      </p:sp>
      <p:sp>
        <p:nvSpPr>
          <p:cNvPr id="174" name="CustomShape 134"/>
          <p:cNvSpPr/>
          <p:nvPr/>
        </p:nvSpPr>
        <p:spPr>
          <a:xfrm>
            <a:off x="783360" y="7278840"/>
            <a:ext cx="6059880" cy="1736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r">
              <a:lnSpc>
                <a:spcPct val="100000"/>
              </a:lnSpc>
            </a:pPr>
            <a:r>
              <a:rPr lang="ru-RU" sz="1800" b="0" strike="noStrike" spc="-1">
                <a:solidFill>
                  <a:srgbClr val="FFFFFF"/>
                </a:solidFill>
                <a:latin typeface="Calibri"/>
              </a:rPr>
              <a:t>- </a:t>
            </a:r>
            <a:r>
              <a:rPr lang="ru-RU" sz="1800" b="1" strike="noStrike" spc="-1">
                <a:solidFill>
                  <a:srgbClr val="FFFFFF"/>
                </a:solidFill>
                <a:latin typeface="Calibri"/>
              </a:rPr>
              <a:t>это свод бюджетов </a:t>
            </a:r>
            <a:endParaRPr lang="ru-RU" sz="1800" b="0" strike="noStrike" spc="-1">
              <a:latin typeface="Arial"/>
            </a:endParaRPr>
          </a:p>
          <a:p>
            <a:pPr algn="r">
              <a:lnSpc>
                <a:spcPct val="100000"/>
              </a:lnSpc>
            </a:pPr>
            <a:r>
              <a:rPr lang="ru-RU" sz="1800" b="1" strike="noStrike" spc="-1">
                <a:solidFill>
                  <a:srgbClr val="FFFFFF"/>
                </a:solidFill>
                <a:latin typeface="Calibri"/>
              </a:rPr>
              <a:t>муниципального образования </a:t>
            </a:r>
            <a:endParaRPr lang="ru-RU" sz="1800" b="0" strike="noStrike" spc="-1">
              <a:latin typeface="Arial"/>
            </a:endParaRPr>
          </a:p>
          <a:p>
            <a:pPr algn="r">
              <a:lnSpc>
                <a:spcPct val="100000"/>
              </a:lnSpc>
            </a:pPr>
            <a:r>
              <a:rPr lang="ru-RU" sz="1800" b="1" strike="noStrike" spc="-1">
                <a:solidFill>
                  <a:srgbClr val="FFFFFF"/>
                </a:solidFill>
                <a:latin typeface="Calibri"/>
              </a:rPr>
              <a:t>Новокубанский район, городского </a:t>
            </a:r>
            <a:endParaRPr lang="ru-RU" sz="1800" b="0" strike="noStrike" spc="-1">
              <a:latin typeface="Arial"/>
            </a:endParaRPr>
          </a:p>
          <a:p>
            <a:pPr algn="r">
              <a:lnSpc>
                <a:spcPct val="100000"/>
              </a:lnSpc>
            </a:pPr>
            <a:r>
              <a:rPr lang="ru-RU" sz="1800" b="1" strike="noStrike" spc="-1">
                <a:solidFill>
                  <a:srgbClr val="FFFFFF"/>
                </a:solidFill>
                <a:latin typeface="Calibri"/>
              </a:rPr>
              <a:t>поселения  и 8 сельских поселений района </a:t>
            </a:r>
            <a:endParaRPr lang="ru-RU" sz="1800" b="0" strike="noStrike" spc="-1">
              <a:latin typeface="Arial"/>
            </a:endParaRPr>
          </a:p>
          <a:p>
            <a:pPr algn="r">
              <a:lnSpc>
                <a:spcPct val="100000"/>
              </a:lnSpc>
            </a:pPr>
            <a:r>
              <a:rPr lang="ru-RU" sz="1800" b="1" strike="noStrike" spc="-1">
                <a:solidFill>
                  <a:srgbClr val="FFFFFF"/>
                </a:solidFill>
                <a:latin typeface="Calibri"/>
              </a:rPr>
              <a:t>без учета межбюджетных трансфертами между </a:t>
            </a:r>
            <a:endParaRPr lang="ru-RU" sz="1800" b="0" strike="noStrike" spc="-1">
              <a:latin typeface="Arial"/>
            </a:endParaRPr>
          </a:p>
          <a:p>
            <a:pPr algn="r">
              <a:lnSpc>
                <a:spcPct val="100000"/>
              </a:lnSpc>
            </a:pPr>
            <a:r>
              <a:rPr lang="ru-RU" sz="1800" b="1" strike="noStrike" spc="-1">
                <a:solidFill>
                  <a:srgbClr val="FFFFFF"/>
                </a:solidFill>
                <a:latin typeface="Calibri"/>
              </a:rPr>
              <a:t>этими бюджетами</a:t>
            </a:r>
            <a:endParaRPr lang="ru-RU" sz="1800" b="0" strike="noStrike" spc="-1">
              <a:latin typeface="Arial"/>
            </a:endParaRPr>
          </a:p>
        </p:txBody>
      </p:sp>
      <p:sp>
        <p:nvSpPr>
          <p:cNvPr id="175" name="CustomShape 135"/>
          <p:cNvSpPr/>
          <p:nvPr/>
        </p:nvSpPr>
        <p:spPr>
          <a:xfrm>
            <a:off x="82440" y="1479600"/>
            <a:ext cx="1337400" cy="340920"/>
          </a:xfrm>
          <a:prstGeom prst="roundRect">
            <a:avLst>
              <a:gd name="adj" fmla="val 16667"/>
            </a:avLst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>
                <a:solidFill>
                  <a:srgbClr val="215968"/>
                </a:solidFill>
                <a:latin typeface="Times New Roman"/>
              </a:rPr>
              <a:t>январь</a:t>
            </a:r>
            <a:endParaRPr lang="ru-RU" sz="2100" b="0" strike="noStrike" spc="-1">
              <a:latin typeface="Arial"/>
            </a:endParaRPr>
          </a:p>
        </p:txBody>
      </p:sp>
      <p:sp>
        <p:nvSpPr>
          <p:cNvPr id="176" name="CustomShape 136"/>
          <p:cNvSpPr/>
          <p:nvPr/>
        </p:nvSpPr>
        <p:spPr>
          <a:xfrm>
            <a:off x="82440" y="2265840"/>
            <a:ext cx="1337400" cy="340920"/>
          </a:xfrm>
          <a:prstGeom prst="roundRect">
            <a:avLst>
              <a:gd name="adj" fmla="val 16667"/>
            </a:avLst>
          </a:prstGeom>
          <a:solidFill>
            <a:srgbClr val="E6B9B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>
                <a:solidFill>
                  <a:srgbClr val="215968"/>
                </a:solidFill>
                <a:latin typeface="Times New Roman"/>
              </a:rPr>
              <a:t>март</a:t>
            </a:r>
            <a:endParaRPr lang="ru-RU" sz="2100" b="0" strike="noStrike" spc="-1">
              <a:latin typeface="Arial"/>
            </a:endParaRPr>
          </a:p>
        </p:txBody>
      </p:sp>
      <p:sp>
        <p:nvSpPr>
          <p:cNvPr id="177" name="CustomShape 137"/>
          <p:cNvSpPr/>
          <p:nvPr/>
        </p:nvSpPr>
        <p:spPr>
          <a:xfrm>
            <a:off x="82440" y="4565520"/>
            <a:ext cx="1337400" cy="340920"/>
          </a:xfrm>
          <a:prstGeom prst="roundRect">
            <a:avLst>
              <a:gd name="adj" fmla="val 16667"/>
            </a:avLst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 dirty="0">
                <a:solidFill>
                  <a:srgbClr val="215968"/>
                </a:solidFill>
                <a:latin typeface="Times New Roman"/>
              </a:rPr>
              <a:t>сентябрь</a:t>
            </a:r>
            <a:endParaRPr lang="ru-RU" sz="2100" b="0" strike="noStrike" spc="-1" dirty="0">
              <a:latin typeface="Arial"/>
            </a:endParaRPr>
          </a:p>
        </p:txBody>
      </p:sp>
      <p:sp>
        <p:nvSpPr>
          <p:cNvPr id="178" name="CustomShape 138"/>
          <p:cNvSpPr/>
          <p:nvPr/>
        </p:nvSpPr>
        <p:spPr>
          <a:xfrm>
            <a:off x="82440" y="1873800"/>
            <a:ext cx="1337400" cy="340920"/>
          </a:xfrm>
          <a:prstGeom prst="roundRect">
            <a:avLst>
              <a:gd name="adj" fmla="val 16667"/>
            </a:avLst>
          </a:prstGeom>
          <a:solidFill>
            <a:srgbClr val="E6B9B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>
                <a:solidFill>
                  <a:srgbClr val="215968"/>
                </a:solidFill>
                <a:latin typeface="Times New Roman"/>
              </a:rPr>
              <a:t>февраль</a:t>
            </a:r>
            <a:endParaRPr lang="ru-RU" sz="2100" b="0" strike="noStrike" spc="-1">
              <a:latin typeface="Arial"/>
            </a:endParaRPr>
          </a:p>
        </p:txBody>
      </p:sp>
      <p:sp>
        <p:nvSpPr>
          <p:cNvPr id="179" name="CustomShape 139"/>
          <p:cNvSpPr/>
          <p:nvPr/>
        </p:nvSpPr>
        <p:spPr>
          <a:xfrm>
            <a:off x="82440" y="2646360"/>
            <a:ext cx="1337400" cy="340920"/>
          </a:xfrm>
          <a:prstGeom prst="roundRect">
            <a:avLst>
              <a:gd name="adj" fmla="val 16667"/>
            </a:avLst>
          </a:prstGeom>
          <a:solidFill>
            <a:srgbClr val="E6B9B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>
                <a:solidFill>
                  <a:srgbClr val="215968"/>
                </a:solidFill>
                <a:latin typeface="Times New Roman"/>
              </a:rPr>
              <a:t>апрель</a:t>
            </a:r>
            <a:endParaRPr lang="ru-RU" sz="2100" b="0" strike="noStrike" spc="-1">
              <a:latin typeface="Arial"/>
            </a:endParaRPr>
          </a:p>
        </p:txBody>
      </p:sp>
      <p:sp>
        <p:nvSpPr>
          <p:cNvPr id="180" name="CustomShape 140"/>
          <p:cNvSpPr/>
          <p:nvPr/>
        </p:nvSpPr>
        <p:spPr>
          <a:xfrm>
            <a:off x="82440" y="3787560"/>
            <a:ext cx="1337400" cy="340920"/>
          </a:xfrm>
          <a:prstGeom prst="roundRect">
            <a:avLst>
              <a:gd name="adj" fmla="val 16667"/>
            </a:avLst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>
                <a:solidFill>
                  <a:srgbClr val="215968"/>
                </a:solidFill>
                <a:latin typeface="Times New Roman"/>
              </a:rPr>
              <a:t>июль</a:t>
            </a:r>
            <a:endParaRPr lang="ru-RU" sz="2100" b="0" strike="noStrike" spc="-1">
              <a:latin typeface="Arial"/>
            </a:endParaRPr>
          </a:p>
        </p:txBody>
      </p:sp>
      <p:sp>
        <p:nvSpPr>
          <p:cNvPr id="181" name="CustomShape 141"/>
          <p:cNvSpPr/>
          <p:nvPr/>
        </p:nvSpPr>
        <p:spPr>
          <a:xfrm>
            <a:off x="82440" y="3024360"/>
            <a:ext cx="1337400" cy="340920"/>
          </a:xfrm>
          <a:prstGeom prst="roundRect">
            <a:avLst>
              <a:gd name="adj" fmla="val 16667"/>
            </a:avLst>
          </a:prstGeom>
          <a:solidFill>
            <a:srgbClr val="E6B9B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>
                <a:solidFill>
                  <a:srgbClr val="215968"/>
                </a:solidFill>
                <a:latin typeface="Times New Roman"/>
              </a:rPr>
              <a:t>май</a:t>
            </a:r>
            <a:endParaRPr lang="ru-RU" sz="2100" b="0" strike="noStrike" spc="-1">
              <a:latin typeface="Arial"/>
            </a:endParaRPr>
          </a:p>
        </p:txBody>
      </p:sp>
      <p:sp>
        <p:nvSpPr>
          <p:cNvPr id="182" name="CustomShape 142"/>
          <p:cNvSpPr/>
          <p:nvPr/>
        </p:nvSpPr>
        <p:spPr>
          <a:xfrm>
            <a:off x="79920" y="5337360"/>
            <a:ext cx="1337400" cy="340920"/>
          </a:xfrm>
          <a:prstGeom prst="roundRect">
            <a:avLst>
              <a:gd name="adj" fmla="val 16667"/>
            </a:avLst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>
                <a:solidFill>
                  <a:srgbClr val="215968"/>
                </a:solidFill>
                <a:latin typeface="Times New Roman"/>
              </a:rPr>
              <a:t>ноябрь</a:t>
            </a:r>
            <a:endParaRPr lang="ru-RU" sz="2100" b="0" strike="noStrike" spc="-1">
              <a:latin typeface="Arial"/>
            </a:endParaRPr>
          </a:p>
        </p:txBody>
      </p:sp>
      <p:sp>
        <p:nvSpPr>
          <p:cNvPr id="183" name="CustomShape 143"/>
          <p:cNvSpPr/>
          <p:nvPr/>
        </p:nvSpPr>
        <p:spPr>
          <a:xfrm>
            <a:off x="82440" y="3404520"/>
            <a:ext cx="1337400" cy="340920"/>
          </a:xfrm>
          <a:prstGeom prst="roundRect">
            <a:avLst>
              <a:gd name="adj" fmla="val 16667"/>
            </a:avLst>
          </a:prstGeom>
          <a:solidFill>
            <a:srgbClr val="E6B9B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>
                <a:solidFill>
                  <a:srgbClr val="215968"/>
                </a:solidFill>
                <a:latin typeface="Times New Roman"/>
              </a:rPr>
              <a:t>июнь</a:t>
            </a:r>
            <a:endParaRPr lang="ru-RU" sz="2100" b="0" strike="noStrike" spc="-1">
              <a:latin typeface="Arial"/>
            </a:endParaRPr>
          </a:p>
        </p:txBody>
      </p:sp>
      <p:sp>
        <p:nvSpPr>
          <p:cNvPr id="184" name="CustomShape 144"/>
          <p:cNvSpPr/>
          <p:nvPr/>
        </p:nvSpPr>
        <p:spPr>
          <a:xfrm>
            <a:off x="81000" y="4950720"/>
            <a:ext cx="1337400" cy="340920"/>
          </a:xfrm>
          <a:prstGeom prst="roundRect">
            <a:avLst>
              <a:gd name="adj" fmla="val 16667"/>
            </a:avLst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 dirty="0">
                <a:solidFill>
                  <a:srgbClr val="215968"/>
                </a:solidFill>
                <a:latin typeface="Times New Roman"/>
              </a:rPr>
              <a:t>октябрь</a:t>
            </a:r>
            <a:endParaRPr lang="ru-RU" sz="2100" b="0" strike="noStrike" spc="-1" dirty="0">
              <a:latin typeface="Arial"/>
            </a:endParaRPr>
          </a:p>
        </p:txBody>
      </p:sp>
      <p:sp>
        <p:nvSpPr>
          <p:cNvPr id="185" name="CustomShape 145"/>
          <p:cNvSpPr/>
          <p:nvPr/>
        </p:nvSpPr>
        <p:spPr>
          <a:xfrm>
            <a:off x="82440" y="4174200"/>
            <a:ext cx="1337400" cy="340920"/>
          </a:xfrm>
          <a:prstGeom prst="roundRect">
            <a:avLst>
              <a:gd name="adj" fmla="val 16667"/>
            </a:avLst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>
                <a:solidFill>
                  <a:srgbClr val="215968"/>
                </a:solidFill>
                <a:latin typeface="Times New Roman"/>
              </a:rPr>
              <a:t>август</a:t>
            </a:r>
            <a:endParaRPr lang="ru-RU" sz="2100" b="0" strike="noStrike" spc="-1">
              <a:latin typeface="Arial"/>
            </a:endParaRPr>
          </a:p>
        </p:txBody>
      </p:sp>
      <p:sp>
        <p:nvSpPr>
          <p:cNvPr id="186" name="CustomShape 146"/>
          <p:cNvSpPr/>
          <p:nvPr/>
        </p:nvSpPr>
        <p:spPr>
          <a:xfrm>
            <a:off x="65160" y="5722560"/>
            <a:ext cx="1364760" cy="317160"/>
          </a:xfrm>
          <a:prstGeom prst="roundRect">
            <a:avLst>
              <a:gd name="adj" fmla="val 16667"/>
            </a:avLst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>
                <a:solidFill>
                  <a:srgbClr val="215968"/>
                </a:solidFill>
                <a:latin typeface="Times New Roman"/>
              </a:rPr>
              <a:t>декабрь</a:t>
            </a:r>
            <a:endParaRPr lang="ru-RU" sz="2100" b="0" strike="noStrike" spc="-1">
              <a:latin typeface="Arial"/>
            </a:endParaRPr>
          </a:p>
        </p:txBody>
      </p:sp>
      <p:pic>
        <p:nvPicPr>
          <p:cNvPr id="187" name="Picture 14" descr="https://adm-sovetskoe.ru/upload/medialibrary/fa2/fa2f3e881a6ab5a94ea44ef797fc9f51.jpg"/>
          <p:cNvPicPr/>
          <p:nvPr/>
        </p:nvPicPr>
        <p:blipFill>
          <a:blip r:embed="rId2"/>
          <a:stretch/>
        </p:blipFill>
        <p:spPr>
          <a:xfrm flipH="1">
            <a:off x="3501360" y="5387400"/>
            <a:ext cx="406800" cy="550440"/>
          </a:xfrm>
          <a:prstGeom prst="rect">
            <a:avLst/>
          </a:prstGeom>
          <a:ln w="88900" cap="sq">
            <a:solidFill>
              <a:srgbClr val="FFFFFF"/>
            </a:solidFill>
            <a:miter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88" name="Picture 12" descr="https://pp.userapi.com/c850016/v850016452/9e08b/6XKAfjYz5OY.jpg?ava=1"/>
          <p:cNvPicPr/>
          <p:nvPr/>
        </p:nvPicPr>
        <p:blipFill>
          <a:blip r:embed="rId3"/>
          <a:stretch/>
        </p:blipFill>
        <p:spPr>
          <a:xfrm>
            <a:off x="3501000" y="4662360"/>
            <a:ext cx="406800" cy="554400"/>
          </a:xfrm>
          <a:prstGeom prst="rect">
            <a:avLst/>
          </a:prstGeom>
          <a:ln w="88900" cap="sq">
            <a:solidFill>
              <a:srgbClr val="FFFFFF"/>
            </a:solidFill>
            <a:miter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89" name="Рисунок 229" descr="прикубанска.gif"/>
          <p:cNvPicPr/>
          <p:nvPr/>
        </p:nvPicPr>
        <p:blipFill>
          <a:blip r:embed="rId4"/>
          <a:stretch/>
        </p:blipFill>
        <p:spPr>
          <a:xfrm>
            <a:off x="2925000" y="5387400"/>
            <a:ext cx="402840" cy="552600"/>
          </a:xfrm>
          <a:prstGeom prst="rect">
            <a:avLst/>
          </a:prstGeom>
          <a:ln w="88900" cap="sq">
            <a:solidFill>
              <a:srgbClr val="FFFFFF"/>
            </a:solidFill>
            <a:miter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90" name="Рисунок 230" descr="novoselskoe_selo_coa.gif"/>
          <p:cNvPicPr/>
          <p:nvPr/>
        </p:nvPicPr>
        <p:blipFill>
          <a:blip r:embed="rId5"/>
          <a:stretch/>
        </p:blipFill>
        <p:spPr>
          <a:xfrm>
            <a:off x="2927880" y="4659480"/>
            <a:ext cx="399960" cy="557280"/>
          </a:xfrm>
          <a:prstGeom prst="rect">
            <a:avLst/>
          </a:prstGeom>
          <a:ln w="88900" cap="sq">
            <a:solidFill>
              <a:srgbClr val="FFFFFF"/>
            </a:solidFill>
            <a:miter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91" name="Picture 8" descr="https://im0-tub-ru.yandex.net/i?id=b8e081db8a79e9bc73b1c35eff5f8794&amp;n=13"/>
          <p:cNvPicPr/>
          <p:nvPr/>
        </p:nvPicPr>
        <p:blipFill>
          <a:blip r:embed="rId6"/>
          <a:stretch/>
        </p:blipFill>
        <p:spPr>
          <a:xfrm>
            <a:off x="2349000" y="5387400"/>
            <a:ext cx="399960" cy="552600"/>
          </a:xfrm>
          <a:prstGeom prst="rect">
            <a:avLst/>
          </a:prstGeom>
          <a:ln w="88900" cap="sq">
            <a:solidFill>
              <a:srgbClr val="FFFFFF"/>
            </a:solidFill>
            <a:miter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92" name="Picture 6" descr="https://cdn.turkaramamotoru.com/ru/selskoe-poselenie-komsomolskij-5686.jpg"/>
          <p:cNvPicPr/>
          <p:nvPr/>
        </p:nvPicPr>
        <p:blipFill>
          <a:blip r:embed="rId7"/>
          <a:stretch/>
        </p:blipFill>
        <p:spPr>
          <a:xfrm>
            <a:off x="2349000" y="4659480"/>
            <a:ext cx="399960" cy="557280"/>
          </a:xfrm>
          <a:prstGeom prst="rect">
            <a:avLst/>
          </a:prstGeom>
          <a:ln w="88900" cap="sq">
            <a:solidFill>
              <a:srgbClr val="FFFFFF"/>
            </a:solidFill>
            <a:miter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93" name="Рисунок 233" descr="верхнекубанка.gif"/>
          <p:cNvPicPr/>
          <p:nvPr/>
        </p:nvPicPr>
        <p:blipFill>
          <a:blip r:embed="rId8"/>
          <a:stretch/>
        </p:blipFill>
        <p:spPr>
          <a:xfrm>
            <a:off x="1769040" y="5387400"/>
            <a:ext cx="403560" cy="552600"/>
          </a:xfrm>
          <a:prstGeom prst="rect">
            <a:avLst/>
          </a:prstGeom>
          <a:ln w="88900" cap="sq">
            <a:solidFill>
              <a:srgbClr val="FFFFFF"/>
            </a:solidFill>
            <a:miter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94" name="Рисунок 234" descr="бесскорбная.gif"/>
          <p:cNvPicPr/>
          <p:nvPr/>
        </p:nvPicPr>
        <p:blipFill>
          <a:blip r:embed="rId9"/>
          <a:stretch/>
        </p:blipFill>
        <p:spPr>
          <a:xfrm>
            <a:off x="1767960" y="4662360"/>
            <a:ext cx="405000" cy="557640"/>
          </a:xfrm>
          <a:prstGeom prst="rect">
            <a:avLst/>
          </a:prstGeom>
          <a:ln w="88900" cap="sq">
            <a:solidFill>
              <a:srgbClr val="FFFFFF"/>
            </a:solidFill>
            <a:miter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95" name="Picture 2" descr="https://www.bankgorodov.ru/public/photos/coa/313609_bi.jpg"/>
          <p:cNvPicPr/>
          <p:nvPr/>
        </p:nvPicPr>
        <p:blipFill>
          <a:blip r:embed="rId10"/>
          <a:stretch/>
        </p:blipFill>
        <p:spPr>
          <a:xfrm>
            <a:off x="1767960" y="3938400"/>
            <a:ext cx="404640" cy="577080"/>
          </a:xfrm>
          <a:prstGeom prst="rect">
            <a:avLst/>
          </a:prstGeom>
          <a:ln w="88900" cap="sq">
            <a:solidFill>
              <a:srgbClr val="FFFFFF"/>
            </a:solidFill>
            <a:miter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196" name="CustomShape 147"/>
          <p:cNvSpPr/>
          <p:nvPr/>
        </p:nvSpPr>
        <p:spPr>
          <a:xfrm>
            <a:off x="2463480" y="3904200"/>
            <a:ext cx="3550680" cy="5166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400" b="0" strike="noStrike" spc="-1">
                <a:solidFill>
                  <a:srgbClr val="10243E"/>
                </a:solidFill>
                <a:latin typeface="Calibri"/>
              </a:rPr>
              <a:t>городское поселение  Новокубанское – административный центр</a:t>
            </a:r>
            <a:endParaRPr lang="ru-RU" sz="1400" b="0" strike="noStrike" spc="-1">
              <a:latin typeface="Arial"/>
            </a:endParaRPr>
          </a:p>
        </p:txBody>
      </p:sp>
      <p:sp>
        <p:nvSpPr>
          <p:cNvPr id="197" name="CustomShape 148"/>
          <p:cNvSpPr/>
          <p:nvPr/>
        </p:nvSpPr>
        <p:spPr>
          <a:xfrm>
            <a:off x="2264760" y="3204000"/>
            <a:ext cx="4311000" cy="3034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400" b="0" strike="noStrike" spc="-1">
                <a:solidFill>
                  <a:srgbClr val="10243E"/>
                </a:solidFill>
                <a:latin typeface="Calibri"/>
              </a:rPr>
              <a:t>Муниципальное образование Новокубанский район</a:t>
            </a:r>
            <a:endParaRPr lang="ru-RU" sz="1400" b="0" strike="noStrike" spc="-1">
              <a:latin typeface="Arial"/>
            </a:endParaRPr>
          </a:p>
        </p:txBody>
      </p:sp>
      <p:sp>
        <p:nvSpPr>
          <p:cNvPr id="198" name="CustomShape 149"/>
          <p:cNvSpPr/>
          <p:nvPr/>
        </p:nvSpPr>
        <p:spPr>
          <a:xfrm>
            <a:off x="4014360" y="4883760"/>
            <a:ext cx="2721960" cy="11559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400" b="0" strike="noStrike" spc="-1">
                <a:solidFill>
                  <a:srgbClr val="10243E"/>
                </a:solidFill>
                <a:latin typeface="Calibri"/>
              </a:rPr>
              <a:t>Бесскорбненское, Верхнекубанское, Ковалевское, Ляпинское, Новосельское, Прикубанское, Прочноокопское, Советское </a:t>
            </a:r>
            <a:endParaRPr lang="ru-RU" sz="1400" b="0" strike="noStrike" spc="-1">
              <a:latin typeface="Arial"/>
            </a:endParaRPr>
          </a:p>
        </p:txBody>
      </p:sp>
      <p:sp>
        <p:nvSpPr>
          <p:cNvPr id="199" name="CustomShape 150"/>
          <p:cNvSpPr/>
          <p:nvPr/>
        </p:nvSpPr>
        <p:spPr>
          <a:xfrm>
            <a:off x="4138560" y="4599360"/>
            <a:ext cx="2539080" cy="3034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400" b="0" strike="noStrike" spc="-1">
                <a:solidFill>
                  <a:srgbClr val="10243E"/>
                </a:solidFill>
                <a:latin typeface="Calibri"/>
              </a:rPr>
              <a:t>восемь сельских  поселений:</a:t>
            </a:r>
            <a:endParaRPr lang="ru-RU" sz="1400" b="0" strike="noStrike" spc="-1">
              <a:latin typeface="Arial"/>
            </a:endParaRPr>
          </a:p>
        </p:txBody>
      </p:sp>
      <p:pic>
        <p:nvPicPr>
          <p:cNvPr id="200" name="Рисунок 240" descr="novokubanskii_rayon_coa.gif"/>
          <p:cNvPicPr/>
          <p:nvPr/>
        </p:nvPicPr>
        <p:blipFill>
          <a:blip r:embed="rId11"/>
          <a:stretch/>
        </p:blipFill>
        <p:spPr>
          <a:xfrm>
            <a:off x="1714680" y="3086640"/>
            <a:ext cx="516240" cy="696960"/>
          </a:xfrm>
          <a:prstGeom prst="rect">
            <a:avLst/>
          </a:prstGeom>
          <a:ln w="0">
            <a:noFill/>
          </a:ln>
        </p:spPr>
      </p:pic>
      <p:grpSp>
        <p:nvGrpSpPr>
          <p:cNvPr id="201" name="Group 151"/>
          <p:cNvGrpSpPr/>
          <p:nvPr/>
        </p:nvGrpSpPr>
        <p:grpSpPr>
          <a:xfrm>
            <a:off x="5566680" y="434880"/>
            <a:ext cx="1276560" cy="807120"/>
            <a:chOff x="5566680" y="434880"/>
            <a:chExt cx="1276560" cy="807120"/>
          </a:xfrm>
        </p:grpSpPr>
        <p:sp>
          <p:nvSpPr>
            <p:cNvPr id="202" name="CustomShape 152"/>
            <p:cNvSpPr/>
            <p:nvPr/>
          </p:nvSpPr>
          <p:spPr>
            <a:xfrm>
              <a:off x="6437520" y="434880"/>
              <a:ext cx="405720" cy="807120"/>
            </a:xfrm>
            <a:custGeom>
              <a:avLst/>
              <a:gdLst/>
              <a:ahLst/>
              <a:cxnLst/>
              <a:rect l="l" t="t" r="r" b="b"/>
              <a:pathLst>
                <a:path w="1811114" h="3624147">
                  <a:moveTo>
                    <a:pt x="378182" y="0"/>
                  </a:moveTo>
                  <a:lnTo>
                    <a:pt x="1811114" y="1812074"/>
                  </a:lnTo>
                  <a:lnTo>
                    <a:pt x="378182" y="3624147"/>
                  </a:lnTo>
                  <a:lnTo>
                    <a:pt x="0" y="3145901"/>
                  </a:lnTo>
                  <a:lnTo>
                    <a:pt x="1054751" y="1812072"/>
                  </a:lnTo>
                  <a:lnTo>
                    <a:pt x="1" y="478244"/>
                  </a:lnTo>
                  <a:close/>
                </a:path>
              </a:pathLst>
            </a:custGeom>
            <a:solidFill>
              <a:srgbClr val="2D5C7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203" name="CustomShape 153"/>
            <p:cNvSpPr/>
            <p:nvPr/>
          </p:nvSpPr>
          <p:spPr>
            <a:xfrm>
              <a:off x="6304320" y="1133280"/>
              <a:ext cx="217800" cy="108720"/>
            </a:xfrm>
            <a:prstGeom prst="trapezoid">
              <a:avLst>
                <a:gd name="adj" fmla="val 79854"/>
              </a:avLst>
            </a:prstGeom>
            <a:solidFill>
              <a:srgbClr val="43778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204" name="CustomShape 154"/>
            <p:cNvSpPr/>
            <p:nvPr/>
          </p:nvSpPr>
          <p:spPr>
            <a:xfrm>
              <a:off x="6219360" y="434880"/>
              <a:ext cx="405720" cy="807120"/>
            </a:xfrm>
            <a:custGeom>
              <a:avLst/>
              <a:gdLst/>
              <a:ahLst/>
              <a:cxnLst/>
              <a:rect l="l" t="t" r="r" b="b"/>
              <a:pathLst>
                <a:path w="1811114" h="3624147">
                  <a:moveTo>
                    <a:pt x="378182" y="0"/>
                  </a:moveTo>
                  <a:lnTo>
                    <a:pt x="1811114" y="1812074"/>
                  </a:lnTo>
                  <a:lnTo>
                    <a:pt x="378182" y="3624147"/>
                  </a:lnTo>
                  <a:lnTo>
                    <a:pt x="0" y="3145901"/>
                  </a:lnTo>
                  <a:lnTo>
                    <a:pt x="1054751" y="1812072"/>
                  </a:lnTo>
                  <a:lnTo>
                    <a:pt x="1" y="478244"/>
                  </a:lnTo>
                  <a:close/>
                </a:path>
              </a:pathLst>
            </a:custGeom>
            <a:solidFill>
              <a:srgbClr val="519A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205" name="CustomShape 155"/>
            <p:cNvSpPr/>
            <p:nvPr/>
          </p:nvSpPr>
          <p:spPr>
            <a:xfrm>
              <a:off x="5784840" y="434880"/>
              <a:ext cx="407880" cy="807120"/>
            </a:xfrm>
            <a:custGeom>
              <a:avLst/>
              <a:gdLst/>
              <a:ahLst/>
              <a:cxnLst/>
              <a:rect l="l" t="t" r="r" b="b"/>
              <a:pathLst>
                <a:path w="1811114" h="3624147">
                  <a:moveTo>
                    <a:pt x="378182" y="0"/>
                  </a:moveTo>
                  <a:lnTo>
                    <a:pt x="1811114" y="1812074"/>
                  </a:lnTo>
                  <a:lnTo>
                    <a:pt x="378182" y="3624147"/>
                  </a:lnTo>
                  <a:lnTo>
                    <a:pt x="0" y="3145901"/>
                  </a:lnTo>
                  <a:lnTo>
                    <a:pt x="1054751" y="1812072"/>
                  </a:lnTo>
                  <a:lnTo>
                    <a:pt x="1" y="478244"/>
                  </a:lnTo>
                  <a:close/>
                </a:path>
              </a:pathLst>
            </a:custGeom>
            <a:solidFill>
              <a:srgbClr val="C2D74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206" name="CustomShape 156"/>
            <p:cNvSpPr/>
            <p:nvPr/>
          </p:nvSpPr>
          <p:spPr>
            <a:xfrm>
              <a:off x="6000840" y="434880"/>
              <a:ext cx="405720" cy="807120"/>
            </a:xfrm>
            <a:custGeom>
              <a:avLst/>
              <a:gdLst/>
              <a:ahLst/>
              <a:cxnLst/>
              <a:rect l="l" t="t" r="r" b="b"/>
              <a:pathLst>
                <a:path w="1811114" h="3624147">
                  <a:moveTo>
                    <a:pt x="378182" y="0"/>
                  </a:moveTo>
                  <a:lnTo>
                    <a:pt x="1811114" y="1812074"/>
                  </a:lnTo>
                  <a:lnTo>
                    <a:pt x="378182" y="3624147"/>
                  </a:lnTo>
                  <a:lnTo>
                    <a:pt x="0" y="3145901"/>
                  </a:lnTo>
                  <a:lnTo>
                    <a:pt x="1054751" y="1812072"/>
                  </a:lnTo>
                  <a:lnTo>
                    <a:pt x="1" y="478244"/>
                  </a:lnTo>
                  <a:close/>
                </a:path>
              </a:pathLst>
            </a:custGeom>
            <a:solidFill>
              <a:srgbClr val="96BCA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207" name="CustomShape 157"/>
            <p:cNvSpPr/>
            <p:nvPr/>
          </p:nvSpPr>
          <p:spPr>
            <a:xfrm>
              <a:off x="5566680" y="434880"/>
              <a:ext cx="405720" cy="807120"/>
            </a:xfrm>
            <a:custGeom>
              <a:avLst/>
              <a:gdLst/>
              <a:ahLst/>
              <a:cxnLst/>
              <a:rect l="l" t="t" r="r" b="b"/>
              <a:pathLst>
                <a:path w="1811114" h="3624147">
                  <a:moveTo>
                    <a:pt x="378182" y="0"/>
                  </a:moveTo>
                  <a:lnTo>
                    <a:pt x="1811114" y="1812074"/>
                  </a:lnTo>
                  <a:lnTo>
                    <a:pt x="378182" y="3624147"/>
                  </a:lnTo>
                  <a:lnTo>
                    <a:pt x="0" y="3145901"/>
                  </a:lnTo>
                  <a:lnTo>
                    <a:pt x="1054751" y="1812072"/>
                  </a:lnTo>
                  <a:lnTo>
                    <a:pt x="1" y="478244"/>
                  </a:lnTo>
                  <a:close/>
                </a:path>
              </a:pathLst>
            </a:custGeom>
            <a:solidFill>
              <a:srgbClr val="EABA2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208" name="CustomShape 158"/>
            <p:cNvSpPr/>
            <p:nvPr/>
          </p:nvSpPr>
          <p:spPr>
            <a:xfrm flipV="1">
              <a:off x="6086160" y="434520"/>
              <a:ext cx="217800" cy="108720"/>
            </a:xfrm>
            <a:prstGeom prst="trapezoid">
              <a:avLst>
                <a:gd name="adj" fmla="val 79854"/>
              </a:avLst>
            </a:prstGeom>
            <a:solidFill>
              <a:srgbClr val="77A8A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209" name="CustomShape 159"/>
            <p:cNvSpPr/>
            <p:nvPr/>
          </p:nvSpPr>
          <p:spPr>
            <a:xfrm flipV="1">
              <a:off x="5651640" y="434520"/>
              <a:ext cx="217800" cy="108720"/>
            </a:xfrm>
            <a:prstGeom prst="trapezoid">
              <a:avLst>
                <a:gd name="adj" fmla="val 79854"/>
              </a:avLst>
            </a:prstGeom>
            <a:solidFill>
              <a:srgbClr val="D0DD7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210" name="CustomShape 160"/>
            <p:cNvSpPr/>
            <p:nvPr/>
          </p:nvSpPr>
          <p:spPr>
            <a:xfrm>
              <a:off x="5870160" y="1133280"/>
              <a:ext cx="217800" cy="108720"/>
            </a:xfrm>
            <a:prstGeom prst="trapezoid">
              <a:avLst>
                <a:gd name="adj" fmla="val 79854"/>
              </a:avLst>
            </a:prstGeom>
            <a:solidFill>
              <a:srgbClr val="B1C29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CustomShape 1"/>
          <p:cNvSpPr/>
          <p:nvPr/>
        </p:nvSpPr>
        <p:spPr>
          <a:xfrm rot="10800000" flipH="1">
            <a:off x="-360" y="360"/>
            <a:ext cx="6857640" cy="95940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12" name="CustomShape 2"/>
          <p:cNvSpPr/>
          <p:nvPr/>
        </p:nvSpPr>
        <p:spPr>
          <a:xfrm rot="10800000" flipV="1">
            <a:off x="-119160" y="8100720"/>
            <a:ext cx="6993000" cy="104328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13" name="CustomShape 3"/>
          <p:cNvSpPr/>
          <p:nvPr/>
        </p:nvSpPr>
        <p:spPr>
          <a:xfrm>
            <a:off x="26640" y="126360"/>
            <a:ext cx="4454280" cy="395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000" b="1" strike="noStrike" spc="-1">
                <a:solidFill>
                  <a:srgbClr val="FFFFFF"/>
                </a:solidFill>
                <a:latin typeface="Segoe UI"/>
              </a:rPr>
              <a:t>ОСНОВНЫЕ ПАРАМЕТРЫ</a:t>
            </a:r>
            <a:endParaRPr lang="ru-RU" sz="2000" b="0" strike="noStrike" spc="-1">
              <a:latin typeface="Arial"/>
            </a:endParaRPr>
          </a:p>
        </p:txBody>
      </p:sp>
      <p:sp>
        <p:nvSpPr>
          <p:cNvPr id="215" name="CustomShape 5"/>
          <p:cNvSpPr/>
          <p:nvPr/>
        </p:nvSpPr>
        <p:spPr>
          <a:xfrm>
            <a:off x="109800" y="899640"/>
            <a:ext cx="4454280" cy="3337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600" b="1" strike="noStrike" spc="-1">
                <a:solidFill>
                  <a:srgbClr val="215968"/>
                </a:solidFill>
                <a:latin typeface="Segoe UI"/>
              </a:rPr>
              <a:t>Консолидированный бюджет</a:t>
            </a:r>
            <a:endParaRPr lang="ru-RU" sz="1600" b="0" strike="noStrike" spc="-1">
              <a:latin typeface="Arial"/>
            </a:endParaRPr>
          </a:p>
        </p:txBody>
      </p:sp>
      <p:sp>
        <p:nvSpPr>
          <p:cNvPr id="216" name="CustomShape 6"/>
          <p:cNvSpPr/>
          <p:nvPr/>
        </p:nvSpPr>
        <p:spPr>
          <a:xfrm>
            <a:off x="109800" y="3394440"/>
            <a:ext cx="4454280" cy="3337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600" b="1" strike="noStrike" spc="-1">
                <a:solidFill>
                  <a:srgbClr val="215968"/>
                </a:solidFill>
                <a:latin typeface="Segoe UI"/>
              </a:rPr>
              <a:t>Районный бюджет</a:t>
            </a:r>
            <a:endParaRPr lang="ru-RU" sz="1600" b="0" strike="noStrike" spc="-1">
              <a:latin typeface="Arial"/>
            </a:endParaRPr>
          </a:p>
        </p:txBody>
      </p:sp>
      <p:sp>
        <p:nvSpPr>
          <p:cNvPr id="218" name="CustomShape 8"/>
          <p:cNvSpPr/>
          <p:nvPr/>
        </p:nvSpPr>
        <p:spPr>
          <a:xfrm>
            <a:off x="5413320" y="959760"/>
            <a:ext cx="943200" cy="2728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200" b="0" strike="noStrike" spc="-1" dirty="0" err="1">
                <a:solidFill>
                  <a:srgbClr val="000000"/>
                </a:solidFill>
                <a:latin typeface="Calibri"/>
              </a:rPr>
              <a:t>млн.рублей</a:t>
            </a:r>
            <a:endParaRPr lang="ru-RU" sz="1200" b="0" strike="noStrike" spc="-1" dirty="0">
              <a:latin typeface="Arial"/>
            </a:endParaRPr>
          </a:p>
        </p:txBody>
      </p:sp>
      <p:sp>
        <p:nvSpPr>
          <p:cNvPr id="219" name="CustomShape 9"/>
          <p:cNvSpPr/>
          <p:nvPr/>
        </p:nvSpPr>
        <p:spPr>
          <a:xfrm>
            <a:off x="5426640" y="3580920"/>
            <a:ext cx="943200" cy="2728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200" b="0" strike="noStrike" spc="-1" dirty="0" err="1">
                <a:solidFill>
                  <a:srgbClr val="000000"/>
                </a:solidFill>
                <a:latin typeface="Calibri"/>
              </a:rPr>
              <a:t>млн.рублей</a:t>
            </a:r>
            <a:endParaRPr lang="ru-RU" sz="1200" b="0" strike="noStrike" spc="-1" dirty="0">
              <a:latin typeface="Arial"/>
            </a:endParaRPr>
          </a:p>
        </p:txBody>
      </p:sp>
      <p:sp>
        <p:nvSpPr>
          <p:cNvPr id="220" name="CustomShape 10"/>
          <p:cNvSpPr/>
          <p:nvPr/>
        </p:nvSpPr>
        <p:spPr>
          <a:xfrm>
            <a:off x="3084120" y="7452360"/>
            <a:ext cx="943200" cy="2728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200" b="0" strike="noStrike" spc="-1">
                <a:solidFill>
                  <a:srgbClr val="000000"/>
                </a:solidFill>
                <a:latin typeface="Calibri"/>
              </a:rPr>
              <a:t>млн.рублей</a:t>
            </a:r>
            <a:endParaRPr lang="ru-RU" sz="1200" b="0" strike="noStrike" spc="-1">
              <a:latin typeface="Arial"/>
            </a:endParaRPr>
          </a:p>
        </p:txBody>
      </p:sp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xmlns="" id="{D2D4D9B3-CAF2-4350-ADE0-A9BF6074619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7356604"/>
              </p:ext>
            </p:extLst>
          </p:nvPr>
        </p:nvGraphicFramePr>
        <p:xfrm>
          <a:off x="167035" y="1217340"/>
          <a:ext cx="6357601" cy="2176380"/>
        </p:xfrm>
        <a:graphic>
          <a:graphicData uri="http://schemas.openxmlformats.org/drawingml/2006/table">
            <a:tbl>
              <a:tblPr bandRow="1">
                <a:tableStyleId>{7DF18680-E054-41AD-8BC1-D1AEF772440D}</a:tableStyleId>
              </a:tblPr>
              <a:tblGrid>
                <a:gridCol w="2803942">
                  <a:extLst>
                    <a:ext uri="{9D8B030D-6E8A-4147-A177-3AD203B41FA5}">
                      <a16:colId xmlns:a16="http://schemas.microsoft.com/office/drawing/2014/main" xmlns="" val="132118510"/>
                    </a:ext>
                  </a:extLst>
                </a:gridCol>
                <a:gridCol w="1274519">
                  <a:extLst>
                    <a:ext uri="{9D8B030D-6E8A-4147-A177-3AD203B41FA5}">
                      <a16:colId xmlns:a16="http://schemas.microsoft.com/office/drawing/2014/main" xmlns="" val="3692189339"/>
                    </a:ext>
                  </a:extLst>
                </a:gridCol>
                <a:gridCol w="1139570">
                  <a:extLst>
                    <a:ext uri="{9D8B030D-6E8A-4147-A177-3AD203B41FA5}">
                      <a16:colId xmlns:a16="http://schemas.microsoft.com/office/drawing/2014/main" xmlns="" val="2225242240"/>
                    </a:ext>
                  </a:extLst>
                </a:gridCol>
                <a:gridCol w="1139570">
                  <a:extLst>
                    <a:ext uri="{9D8B030D-6E8A-4147-A177-3AD203B41FA5}">
                      <a16:colId xmlns:a16="http://schemas.microsoft.com/office/drawing/2014/main" xmlns="" val="2479662273"/>
                    </a:ext>
                  </a:extLst>
                </a:gridCol>
              </a:tblGrid>
              <a:tr h="96728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Наименование показателя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Утвержденные бюджетные назначения 2021 года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Исполнено за 6 мес. 2021 года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% исполнения годового бюджетного назначения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xmlns="" val="1302316605"/>
                  </a:ext>
                </a:extLst>
              </a:tr>
              <a:tr h="241820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Доходы всего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2 587,4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1 141,2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44,1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xmlns="" val="934846555"/>
                  </a:ext>
                </a:extLst>
              </a:tr>
              <a:tr h="241820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</a:rPr>
                        <a:t>Налоговые и неналоговые доходы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848,3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391,6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46,2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xmlns="" val="2521048957"/>
                  </a:ext>
                </a:extLst>
              </a:tr>
              <a:tr h="241820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</a:rPr>
                        <a:t>Безвозмездные поступления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1 739,0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749,6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43,1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xmlns="" val="2274137312"/>
                  </a:ext>
                </a:extLst>
              </a:tr>
              <a:tr h="241820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</a:rPr>
                        <a:t>Расходы всего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 dirty="0">
                          <a:effectLst/>
                        </a:rPr>
                        <a:t>2 732,9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 dirty="0">
                          <a:effectLst/>
                        </a:rPr>
                        <a:t>1 139,8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 dirty="0">
                          <a:effectLst/>
                        </a:rPr>
                        <a:t>41,7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xmlns="" val="2501236934"/>
                  </a:ext>
                </a:extLst>
              </a:tr>
              <a:tr h="241820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</a:rPr>
                        <a:t>Дефицит (-)/ профицит (+)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 dirty="0">
                          <a:effectLst/>
                        </a:rPr>
                        <a:t>-</a:t>
                      </a:r>
                      <a:r>
                        <a:rPr lang="ru-RU" sz="1100" u="none" strike="noStrike" dirty="0" smtClean="0">
                          <a:effectLst/>
                        </a:rPr>
                        <a:t>145,5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 dirty="0" smtClean="0">
                          <a:effectLst/>
                        </a:rPr>
                        <a:t>1,4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 dirty="0" smtClean="0">
                          <a:effectLst/>
                        </a:rPr>
                        <a:t>1,0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xmlns="" val="3340333834"/>
                  </a:ext>
                </a:extLst>
              </a:tr>
            </a:tbl>
          </a:graphicData>
        </a:graphic>
      </p:graphicFrame>
      <p:graphicFrame>
        <p:nvGraphicFramePr>
          <p:cNvPr id="5" name="Таблица 4">
            <a:extLst>
              <a:ext uri="{FF2B5EF4-FFF2-40B4-BE49-F238E27FC236}">
                <a16:creationId xmlns:a16="http://schemas.microsoft.com/office/drawing/2014/main" xmlns="" id="{CD5F5211-160C-45B8-BC48-A0DA8EB375D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4656155"/>
              </p:ext>
            </p:extLst>
          </p:nvPr>
        </p:nvGraphicFramePr>
        <p:xfrm>
          <a:off x="167035" y="3853799"/>
          <a:ext cx="6357601" cy="2454237"/>
        </p:xfrm>
        <a:graphic>
          <a:graphicData uri="http://schemas.openxmlformats.org/drawingml/2006/table">
            <a:tbl>
              <a:tblPr bandRow="1">
                <a:tableStyleId>{7DF18680-E054-41AD-8BC1-D1AEF772440D}</a:tableStyleId>
              </a:tblPr>
              <a:tblGrid>
                <a:gridCol w="2803942">
                  <a:extLst>
                    <a:ext uri="{9D8B030D-6E8A-4147-A177-3AD203B41FA5}">
                      <a16:colId xmlns:a16="http://schemas.microsoft.com/office/drawing/2014/main" xmlns="" val="534460829"/>
                    </a:ext>
                  </a:extLst>
                </a:gridCol>
                <a:gridCol w="1274519">
                  <a:extLst>
                    <a:ext uri="{9D8B030D-6E8A-4147-A177-3AD203B41FA5}">
                      <a16:colId xmlns:a16="http://schemas.microsoft.com/office/drawing/2014/main" xmlns="" val="741697384"/>
                    </a:ext>
                  </a:extLst>
                </a:gridCol>
                <a:gridCol w="1139570">
                  <a:extLst>
                    <a:ext uri="{9D8B030D-6E8A-4147-A177-3AD203B41FA5}">
                      <a16:colId xmlns:a16="http://schemas.microsoft.com/office/drawing/2014/main" xmlns="" val="4180189377"/>
                    </a:ext>
                  </a:extLst>
                </a:gridCol>
                <a:gridCol w="1139570">
                  <a:extLst>
                    <a:ext uri="{9D8B030D-6E8A-4147-A177-3AD203B41FA5}">
                      <a16:colId xmlns:a16="http://schemas.microsoft.com/office/drawing/2014/main" xmlns="" val="2173791909"/>
                    </a:ext>
                  </a:extLst>
                </a:gridCol>
              </a:tblGrid>
              <a:tr h="109077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Наименование показателя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Утвержденные бюджетные назначения 2021 года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Исполнено за 6 мес. 2021 года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% исполнения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xmlns="" val="3859508897"/>
                  </a:ext>
                </a:extLst>
              </a:tr>
              <a:tr h="272693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Доходы всего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2 074,1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949,8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45,8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xmlns="" val="1705536149"/>
                  </a:ext>
                </a:extLst>
              </a:tr>
              <a:tr h="272693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</a:rPr>
                        <a:t>Налоговые и неналоговые доходы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514,6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254,0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49,4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xmlns="" val="152244051"/>
                  </a:ext>
                </a:extLst>
              </a:tr>
              <a:tr h="272693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</a:rPr>
                        <a:t>Безвозмездные поступления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1 559,5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695,9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44,6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xmlns="" val="3679334722"/>
                  </a:ext>
                </a:extLst>
              </a:tr>
              <a:tr h="272693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</a:rPr>
                        <a:t>Расходы всего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 dirty="0">
                          <a:effectLst/>
                        </a:rPr>
                        <a:t>2 177,7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936,0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 dirty="0">
                          <a:effectLst/>
                        </a:rPr>
                        <a:t>43,0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xmlns="" val="2361538826"/>
                  </a:ext>
                </a:extLst>
              </a:tr>
              <a:tr h="272693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</a:rPr>
                        <a:t>Дефицит (-)/ профицит (+)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 dirty="0" smtClean="0">
                          <a:effectLst/>
                        </a:rPr>
                        <a:t>-103,6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13,8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 dirty="0">
                          <a:effectLst/>
                        </a:rPr>
                        <a:t>-</a:t>
                      </a:r>
                      <a:r>
                        <a:rPr lang="ru-RU" sz="1100" u="none" strike="noStrike" dirty="0" smtClean="0">
                          <a:effectLst/>
                        </a:rPr>
                        <a:t>13,3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xmlns="" val="533908981"/>
                  </a:ext>
                </a:extLst>
              </a:tr>
            </a:tbl>
          </a:graphicData>
        </a:graphic>
      </p:graphicFrame>
      <p:graphicFrame>
        <p:nvGraphicFramePr>
          <p:cNvPr id="16" name="Диаграмма 15">
            <a:extLst>
              <a:ext uri="{FF2B5EF4-FFF2-40B4-BE49-F238E27FC236}">
                <a16:creationId xmlns:a16="http://schemas.microsoft.com/office/drawing/2014/main" xmlns="" id="{00000000-0008-0000-0200-00000A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19965468"/>
              </p:ext>
            </p:extLst>
          </p:nvPr>
        </p:nvGraphicFramePr>
        <p:xfrm>
          <a:off x="0" y="6032455"/>
          <a:ext cx="4564080" cy="28398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7" name="Диаграмма 16">
            <a:extLst>
              <a:ext uri="{FF2B5EF4-FFF2-40B4-BE49-F238E27FC236}">
                <a16:creationId xmlns:a16="http://schemas.microsoft.com/office/drawing/2014/main" xmlns="" id="{00000000-0008-0000-0200-00000D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52613826"/>
              </p:ext>
            </p:extLst>
          </p:nvPr>
        </p:nvGraphicFramePr>
        <p:xfrm>
          <a:off x="3429000" y="6305334"/>
          <a:ext cx="3819144" cy="25669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CustomShape 1"/>
          <p:cNvSpPr/>
          <p:nvPr/>
        </p:nvSpPr>
        <p:spPr>
          <a:xfrm rot="10800000" flipH="1">
            <a:off x="-360" y="360"/>
            <a:ext cx="6857640" cy="95940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24" name="CustomShape 2"/>
          <p:cNvSpPr/>
          <p:nvPr/>
        </p:nvSpPr>
        <p:spPr>
          <a:xfrm rot="10800000" flipV="1">
            <a:off x="-119160" y="8244720"/>
            <a:ext cx="6993000" cy="89928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25" name="CustomShape 3"/>
          <p:cNvSpPr/>
          <p:nvPr/>
        </p:nvSpPr>
        <p:spPr>
          <a:xfrm>
            <a:off x="26640" y="0"/>
            <a:ext cx="4454280" cy="5770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600" b="1" strike="noStrike" spc="-1">
                <a:solidFill>
                  <a:srgbClr val="FFFFFF"/>
                </a:solidFill>
                <a:latin typeface="Calibri"/>
              </a:rPr>
              <a:t>ДИНАМИКА ПОСТУПЛЕНИЯ НАЛОГОВЫХ И НЕНАЛОГОВЫХ ДОХОДОВ</a:t>
            </a:r>
            <a:endParaRPr lang="ru-RU" sz="1600" b="0" strike="noStrike" spc="-1">
              <a:latin typeface="Arial"/>
            </a:endParaRPr>
          </a:p>
        </p:txBody>
      </p:sp>
      <p:sp>
        <p:nvSpPr>
          <p:cNvPr id="226" name="CustomShape 4"/>
          <p:cNvSpPr/>
          <p:nvPr/>
        </p:nvSpPr>
        <p:spPr>
          <a:xfrm>
            <a:off x="1201680" y="827640"/>
            <a:ext cx="4454280" cy="3371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600" b="1" strike="noStrike" spc="-1" dirty="0">
                <a:latin typeface="Calibri"/>
              </a:rPr>
              <a:t>В консолидированный районный бюджет</a:t>
            </a:r>
            <a:endParaRPr lang="ru-RU" sz="1600" b="0" strike="noStrike" spc="-1" dirty="0">
              <a:latin typeface="Arial"/>
            </a:endParaRPr>
          </a:p>
        </p:txBody>
      </p:sp>
      <p:sp>
        <p:nvSpPr>
          <p:cNvPr id="227" name="CustomShape 5"/>
          <p:cNvSpPr/>
          <p:nvPr/>
        </p:nvSpPr>
        <p:spPr>
          <a:xfrm>
            <a:off x="1238040" y="4860000"/>
            <a:ext cx="4454280" cy="3371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600" b="1" strike="noStrike" spc="-1" dirty="0">
                <a:latin typeface="Calibri"/>
              </a:rPr>
              <a:t>В районный бюджет</a:t>
            </a:r>
            <a:endParaRPr lang="ru-RU" sz="1600" b="0" strike="noStrike" spc="-1" dirty="0">
              <a:latin typeface="Arial"/>
            </a:endParaRPr>
          </a:p>
        </p:txBody>
      </p:sp>
      <p:graphicFrame>
        <p:nvGraphicFramePr>
          <p:cNvPr id="11" name="Диаграмма 10">
            <a:extLst>
              <a:ext uri="{FF2B5EF4-FFF2-40B4-BE49-F238E27FC236}">
                <a16:creationId xmlns:a16="http://schemas.microsoft.com/office/drawing/2014/main" xmlns="" id="{00000000-0008-0000-03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31265210"/>
              </p:ext>
            </p:extLst>
          </p:nvPr>
        </p:nvGraphicFramePr>
        <p:xfrm>
          <a:off x="26640" y="1087121"/>
          <a:ext cx="6830640" cy="37725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2" name="Диаграмма 11">
            <a:extLst>
              <a:ext uri="{FF2B5EF4-FFF2-40B4-BE49-F238E27FC236}">
                <a16:creationId xmlns:a16="http://schemas.microsoft.com/office/drawing/2014/main" xmlns="" id="{00000000-0008-0000-04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92099645"/>
              </p:ext>
            </p:extLst>
          </p:nvPr>
        </p:nvGraphicFramePr>
        <p:xfrm>
          <a:off x="16200" y="5168281"/>
          <a:ext cx="6857640" cy="37725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CustomShape 1"/>
          <p:cNvSpPr/>
          <p:nvPr/>
        </p:nvSpPr>
        <p:spPr>
          <a:xfrm rot="10800000" flipH="1">
            <a:off x="-360" y="360"/>
            <a:ext cx="6857640" cy="95940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31" name="CustomShape 2"/>
          <p:cNvSpPr/>
          <p:nvPr/>
        </p:nvSpPr>
        <p:spPr>
          <a:xfrm rot="10800000" flipV="1">
            <a:off x="-119160" y="8100720"/>
            <a:ext cx="6993000" cy="104328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32" name="CustomShape 3"/>
          <p:cNvSpPr/>
          <p:nvPr/>
        </p:nvSpPr>
        <p:spPr>
          <a:xfrm>
            <a:off x="26640" y="126360"/>
            <a:ext cx="4122000" cy="5770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600" b="1" strike="noStrike" spc="-1">
                <a:solidFill>
                  <a:srgbClr val="FFFFFF"/>
                </a:solidFill>
                <a:latin typeface="Segoe UI"/>
              </a:rPr>
              <a:t>НАЛОГОВЫЕ И НЕНАЛОГОВЫЕ ДОХОДЫ</a:t>
            </a:r>
            <a:endParaRPr lang="ru-RU" sz="1600" b="0" strike="noStrike" spc="-1">
              <a:latin typeface="Arial"/>
            </a:endParaRPr>
          </a:p>
        </p:txBody>
      </p:sp>
      <p:sp>
        <p:nvSpPr>
          <p:cNvPr id="236" name="CustomShape 7"/>
          <p:cNvSpPr/>
          <p:nvPr/>
        </p:nvSpPr>
        <p:spPr>
          <a:xfrm>
            <a:off x="5576500" y="3922691"/>
            <a:ext cx="943200" cy="2728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200" b="0" strike="noStrike" spc="-1" dirty="0" err="1">
                <a:solidFill>
                  <a:srgbClr val="000000"/>
                </a:solidFill>
                <a:latin typeface="Calibri"/>
              </a:rPr>
              <a:t>млн.рублей</a:t>
            </a:r>
            <a:endParaRPr lang="ru-RU" sz="1200" b="0" strike="noStrike" spc="-1" dirty="0">
              <a:latin typeface="Arial"/>
            </a:endParaRPr>
          </a:p>
        </p:txBody>
      </p:sp>
      <p:sp>
        <p:nvSpPr>
          <p:cNvPr id="237" name="CustomShape 8"/>
          <p:cNvSpPr/>
          <p:nvPr/>
        </p:nvSpPr>
        <p:spPr>
          <a:xfrm>
            <a:off x="5501101" y="6730094"/>
            <a:ext cx="943200" cy="2728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200" b="0" strike="noStrike" spc="-1" dirty="0" err="1">
                <a:solidFill>
                  <a:srgbClr val="000000"/>
                </a:solidFill>
                <a:latin typeface="Calibri"/>
              </a:rPr>
              <a:t>млн.рублей</a:t>
            </a:r>
            <a:endParaRPr lang="ru-RU" sz="1200" b="0" strike="noStrike" spc="-1" dirty="0">
              <a:latin typeface="Arial"/>
            </a:endParaRPr>
          </a:p>
        </p:txBody>
      </p:sp>
      <p:graphicFrame>
        <p:nvGraphicFramePr>
          <p:cNvPr id="2" name="Таблица 1">
            <a:extLst>
              <a:ext uri="{FF2B5EF4-FFF2-40B4-BE49-F238E27FC236}">
                <a16:creationId xmlns:a16="http://schemas.microsoft.com/office/drawing/2014/main" xmlns="" id="{01AD7F32-3B6C-42E0-8DF2-47E1C730A15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3686682"/>
              </p:ext>
            </p:extLst>
          </p:nvPr>
        </p:nvGraphicFramePr>
        <p:xfrm>
          <a:off x="5490101" y="4173279"/>
          <a:ext cx="965200" cy="1952769"/>
        </p:xfrm>
        <a:graphic>
          <a:graphicData uri="http://schemas.openxmlformats.org/drawingml/2006/table">
            <a:tbl>
              <a:tblPr bandRow="1">
                <a:tableStyleId>{7DF18680-E054-41AD-8BC1-D1AEF772440D}</a:tableStyleId>
              </a:tblPr>
              <a:tblGrid>
                <a:gridCol w="965200">
                  <a:extLst>
                    <a:ext uri="{9D8B030D-6E8A-4147-A177-3AD203B41FA5}">
                      <a16:colId xmlns:a16="http://schemas.microsoft.com/office/drawing/2014/main" xmlns="" val="2223072003"/>
                    </a:ext>
                  </a:extLst>
                </a:gridCol>
              </a:tblGrid>
              <a:tr h="278967"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210,1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xmlns="" val="2540556098"/>
                  </a:ext>
                </a:extLst>
              </a:tr>
              <a:tr h="278967"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75,5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xmlns="" val="2556911061"/>
                  </a:ext>
                </a:extLst>
              </a:tr>
              <a:tr h="278967"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31,6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xmlns="" val="2264745973"/>
                  </a:ext>
                </a:extLst>
              </a:tr>
              <a:tr h="278967"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27,8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xmlns="" val="2890134081"/>
                  </a:ext>
                </a:extLst>
              </a:tr>
              <a:tr h="278967"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18,0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xmlns="" val="3265070556"/>
                  </a:ext>
                </a:extLst>
              </a:tr>
              <a:tr h="278967"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749,6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xmlns="" val="1757898619"/>
                  </a:ext>
                </a:extLst>
              </a:tr>
              <a:tr h="278967"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28,6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xmlns="" val="2811824549"/>
                  </a:ext>
                </a:extLst>
              </a:tr>
            </a:tbl>
          </a:graphicData>
        </a:graphic>
      </p:graphicFrame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xmlns="" id="{672EB659-FC10-4EC7-8440-36DFF88900B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1276371"/>
              </p:ext>
            </p:extLst>
          </p:nvPr>
        </p:nvGraphicFramePr>
        <p:xfrm>
          <a:off x="5377616" y="7086139"/>
          <a:ext cx="965200" cy="1547322"/>
        </p:xfrm>
        <a:graphic>
          <a:graphicData uri="http://schemas.openxmlformats.org/drawingml/2006/table">
            <a:tbl>
              <a:tblPr bandRow="1">
                <a:tableStyleId>{7DF18680-E054-41AD-8BC1-D1AEF772440D}</a:tableStyleId>
              </a:tblPr>
              <a:tblGrid>
                <a:gridCol w="965200">
                  <a:extLst>
                    <a:ext uri="{9D8B030D-6E8A-4147-A177-3AD203B41FA5}">
                      <a16:colId xmlns:a16="http://schemas.microsoft.com/office/drawing/2014/main" xmlns="" val="1112862322"/>
                    </a:ext>
                  </a:extLst>
                </a:gridCol>
              </a:tblGrid>
              <a:tr h="312065"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159,1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xmlns="" val="3026695630"/>
                  </a:ext>
                </a:extLst>
              </a:tr>
              <a:tr h="312065"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54,6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xmlns="" val="2406099580"/>
                  </a:ext>
                </a:extLst>
              </a:tr>
              <a:tr h="312065"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19,1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xmlns="" val="3449746963"/>
                  </a:ext>
                </a:extLst>
              </a:tr>
              <a:tr h="299062"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695,9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xmlns="" val="1970089494"/>
                  </a:ext>
                </a:extLst>
              </a:tr>
              <a:tr h="312065"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21,3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xmlns="" val="1596024891"/>
                  </a:ext>
                </a:extLst>
              </a:tr>
            </a:tbl>
          </a:graphicData>
        </a:graphic>
      </p:graphicFrame>
      <p:graphicFrame>
        <p:nvGraphicFramePr>
          <p:cNvPr id="15" name="Диаграмма 14">
            <a:extLst>
              <a:ext uri="{FF2B5EF4-FFF2-40B4-BE49-F238E27FC236}">
                <a16:creationId xmlns:a16="http://schemas.microsoft.com/office/drawing/2014/main" xmlns="" id="{00000000-0008-0000-0600-000004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29095328"/>
              </p:ext>
            </p:extLst>
          </p:nvPr>
        </p:nvGraphicFramePr>
        <p:xfrm>
          <a:off x="26638" y="3426156"/>
          <a:ext cx="5485463" cy="28780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38" name="CustomShape 9"/>
          <p:cNvSpPr/>
          <p:nvPr/>
        </p:nvSpPr>
        <p:spPr>
          <a:xfrm>
            <a:off x="1212016" y="4856632"/>
            <a:ext cx="807120" cy="460211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200" b="1" strike="noStrike" spc="-1" dirty="0">
                <a:latin typeface="Calibri" panose="020F0502020204030204" pitchFamily="34" charset="0"/>
                <a:cs typeface="Calibri" panose="020F0502020204030204" pitchFamily="34" charset="0"/>
              </a:rPr>
              <a:t>1 141,1</a:t>
            </a:r>
          </a:p>
          <a:p>
            <a:pPr algn="ctr">
              <a:lnSpc>
                <a:spcPct val="100000"/>
              </a:lnSpc>
            </a:pPr>
            <a:r>
              <a:rPr lang="ru-RU" sz="1200" b="1" strike="noStrike" spc="-1" dirty="0">
                <a:solidFill>
                  <a:srgbClr val="10243E"/>
                </a:solidFill>
                <a:latin typeface="Calibri"/>
              </a:rPr>
              <a:t> </a:t>
            </a:r>
            <a:r>
              <a:rPr lang="ru-RU" sz="1200" b="1" strike="noStrike" spc="-1" dirty="0" err="1">
                <a:latin typeface="Calibri"/>
              </a:rPr>
              <a:t>млн.руб</a:t>
            </a:r>
            <a:endParaRPr lang="ru-RU" sz="1200" b="0" strike="noStrike" spc="-1" dirty="0">
              <a:latin typeface="Arial"/>
            </a:endParaRPr>
          </a:p>
        </p:txBody>
      </p:sp>
      <p:graphicFrame>
        <p:nvGraphicFramePr>
          <p:cNvPr id="17" name="Диаграмма 16">
            <a:extLst>
              <a:ext uri="{FF2B5EF4-FFF2-40B4-BE49-F238E27FC236}">
                <a16:creationId xmlns:a16="http://schemas.microsoft.com/office/drawing/2014/main" xmlns="" id="{00000000-0008-0000-0600-000005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52084223"/>
              </p:ext>
            </p:extLst>
          </p:nvPr>
        </p:nvGraphicFramePr>
        <p:xfrm>
          <a:off x="26637" y="6265619"/>
          <a:ext cx="5384434" cy="28780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33" name="CustomShape 4"/>
          <p:cNvSpPr/>
          <p:nvPr/>
        </p:nvSpPr>
        <p:spPr>
          <a:xfrm>
            <a:off x="1212016" y="7629694"/>
            <a:ext cx="807120" cy="460211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200" b="1" strike="noStrike" spc="-1" dirty="0">
                <a:latin typeface="Calibri"/>
              </a:rPr>
              <a:t>949,9</a:t>
            </a:r>
          </a:p>
          <a:p>
            <a:pPr algn="ctr">
              <a:lnSpc>
                <a:spcPct val="100000"/>
              </a:lnSpc>
            </a:pPr>
            <a:r>
              <a:rPr lang="ru-RU" sz="1200" b="1" strike="noStrike" spc="-1" dirty="0">
                <a:latin typeface="Calibri"/>
              </a:rPr>
              <a:t> </a:t>
            </a:r>
            <a:r>
              <a:rPr lang="ru-RU" sz="1200" b="1" strike="noStrike" spc="-1" dirty="0" err="1">
                <a:latin typeface="Calibri"/>
              </a:rPr>
              <a:t>млн.руб</a:t>
            </a:r>
            <a:endParaRPr lang="ru-RU" sz="1200" b="0" strike="noStrike" spc="-1" dirty="0">
              <a:latin typeface="Arial"/>
            </a:endParaRPr>
          </a:p>
        </p:txBody>
      </p:sp>
      <p:graphicFrame>
        <p:nvGraphicFramePr>
          <p:cNvPr id="18" name="Диаграмма 17">
            <a:extLst>
              <a:ext uri="{FF2B5EF4-FFF2-40B4-BE49-F238E27FC236}">
                <a16:creationId xmlns:a16="http://schemas.microsoft.com/office/drawing/2014/main" xmlns="" id="{00000000-0008-0000-01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91022441"/>
              </p:ext>
            </p:extLst>
          </p:nvPr>
        </p:nvGraphicFramePr>
        <p:xfrm>
          <a:off x="-1" y="714256"/>
          <a:ext cx="6831363" cy="2782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" name="CustomShape 1"/>
          <p:cNvSpPr/>
          <p:nvPr/>
        </p:nvSpPr>
        <p:spPr>
          <a:xfrm rot="10800000" flipH="1">
            <a:off x="-360" y="360"/>
            <a:ext cx="6857640" cy="95940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43" name="CustomShape 2"/>
          <p:cNvSpPr/>
          <p:nvPr/>
        </p:nvSpPr>
        <p:spPr>
          <a:xfrm rot="10800000" flipV="1">
            <a:off x="-119160" y="8100720"/>
            <a:ext cx="6993000" cy="104328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44" name="CustomShape 3"/>
          <p:cNvSpPr/>
          <p:nvPr/>
        </p:nvSpPr>
        <p:spPr>
          <a:xfrm>
            <a:off x="235440" y="33480"/>
            <a:ext cx="4454280" cy="7002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000" b="1" strike="noStrike" spc="-1">
                <a:solidFill>
                  <a:srgbClr val="FFFFFF"/>
                </a:solidFill>
                <a:latin typeface="Segoe UI"/>
              </a:rPr>
              <a:t>Исполнение расходной </a:t>
            </a:r>
            <a:endParaRPr lang="ru-RU" sz="20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2000" b="1" strike="noStrike" spc="-1">
                <a:solidFill>
                  <a:srgbClr val="FFFFFF"/>
                </a:solidFill>
                <a:latin typeface="Segoe UI"/>
              </a:rPr>
              <a:t>части</a:t>
            </a:r>
            <a:endParaRPr lang="ru-RU" sz="2000" b="0" strike="noStrike" spc="-1">
              <a:latin typeface="Arial"/>
            </a:endParaRPr>
          </a:p>
        </p:txBody>
      </p:sp>
      <p:sp>
        <p:nvSpPr>
          <p:cNvPr id="245" name="CustomShape 4"/>
          <p:cNvSpPr/>
          <p:nvPr/>
        </p:nvSpPr>
        <p:spPr>
          <a:xfrm>
            <a:off x="208440" y="777600"/>
            <a:ext cx="6532560" cy="4255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2200" b="0" strike="noStrike" spc="-1">
                <a:solidFill>
                  <a:srgbClr val="000000"/>
                </a:solidFill>
                <a:latin typeface="Times New Roman"/>
              </a:rPr>
              <a:t>Консолидированный бюджет Новокубанского района</a:t>
            </a:r>
            <a:endParaRPr lang="ru-RU" sz="2200" b="0" strike="noStrike" spc="-1">
              <a:latin typeface="Arial"/>
            </a:endParaRPr>
          </a:p>
        </p:txBody>
      </p:sp>
      <p:graphicFrame>
        <p:nvGraphicFramePr>
          <p:cNvPr id="246" name="Table 5"/>
          <p:cNvGraphicFramePr/>
          <p:nvPr>
            <p:extLst>
              <p:ext uri="{D42A27DB-BD31-4B8C-83A1-F6EECF244321}">
                <p14:modId xmlns:p14="http://schemas.microsoft.com/office/powerpoint/2010/main" val="2298021729"/>
              </p:ext>
            </p:extLst>
          </p:nvPr>
        </p:nvGraphicFramePr>
        <p:xfrm>
          <a:off x="208440" y="1289160"/>
          <a:ext cx="6440400" cy="6906600"/>
        </p:xfrm>
        <a:graphic>
          <a:graphicData uri="http://schemas.openxmlformats.org/drawingml/2006/table">
            <a:tbl>
              <a:tblPr/>
              <a:tblGrid>
                <a:gridCol w="35496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0620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8982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93060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124164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1" strike="noStrike" spc="-1" dirty="0">
                          <a:solidFill>
                            <a:srgbClr val="FFFFFF"/>
                          </a:solidFill>
                          <a:latin typeface="Times New Roman"/>
                        </a:rPr>
                        <a:t>Наименование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1" strike="noStrike" spc="-1" dirty="0">
                          <a:solidFill>
                            <a:srgbClr val="FFFFFF"/>
                          </a:solidFill>
                          <a:latin typeface="Times New Roman"/>
                        </a:rPr>
                        <a:t>Утверждено бюджетных назначений     на 2021 год, </a:t>
                      </a:r>
                      <a:endParaRPr lang="ru-RU" sz="1200" b="0" strike="noStrike" spc="-1" dirty="0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1" strike="noStrike" spc="-1" dirty="0">
                          <a:solidFill>
                            <a:srgbClr val="FFFFFF"/>
                          </a:solidFill>
                          <a:latin typeface="Times New Roman"/>
                        </a:rPr>
                        <a:t>млн. руб.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270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1" strike="noStrike" spc="-1" dirty="0">
                          <a:solidFill>
                            <a:srgbClr val="FFFFFF"/>
                          </a:solidFill>
                          <a:latin typeface="Times New Roman"/>
                        </a:rPr>
                        <a:t>Исполнено      за январь </a:t>
                      </a:r>
                      <a:r>
                        <a:rPr lang="en-US" sz="1200" b="1" strike="noStrike" spc="-1" dirty="0">
                          <a:solidFill>
                            <a:srgbClr val="FFFFFF"/>
                          </a:solidFill>
                          <a:latin typeface="Times New Roman"/>
                        </a:rPr>
                        <a:t> </a:t>
                      </a:r>
                      <a:r>
                        <a:rPr lang="ru-RU" sz="1200" b="1" strike="noStrike" spc="-1" dirty="0" smtClean="0">
                          <a:solidFill>
                            <a:srgbClr val="FFFFFF"/>
                          </a:solidFill>
                          <a:latin typeface="Times New Roman"/>
                        </a:rPr>
                        <a:t>июнь 2021 </a:t>
                      </a:r>
                      <a:r>
                        <a:rPr lang="ru-RU" sz="1200" b="1" strike="noStrike" spc="-1" dirty="0">
                          <a:solidFill>
                            <a:srgbClr val="FFFFFF"/>
                          </a:solidFill>
                          <a:latin typeface="Times New Roman"/>
                        </a:rPr>
                        <a:t>года, </a:t>
                      </a:r>
                      <a:endParaRPr lang="ru-RU" sz="1200" b="0" strike="noStrike" spc="-1" dirty="0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1" strike="noStrike" spc="-1" dirty="0">
                          <a:solidFill>
                            <a:srgbClr val="FFFFFF"/>
                          </a:solidFill>
                          <a:latin typeface="Times New Roman"/>
                        </a:rPr>
                        <a:t>млн. руб.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270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1" strike="noStrike" spc="-1" dirty="0">
                          <a:solidFill>
                            <a:srgbClr val="FFFFFF"/>
                          </a:solidFill>
                          <a:latin typeface="Times New Roman"/>
                        </a:rPr>
                        <a:t>% исполнения годовых бюджетных назначений 2021 года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270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844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1" strike="noStrike" spc="-1" dirty="0">
                          <a:latin typeface="Times New Roman"/>
                        </a:rPr>
                        <a:t>ВСЕГО РАСХОДОВ</a:t>
                      </a:r>
                      <a:r>
                        <a:rPr lang="ru-RU" sz="1200" b="0" strike="noStrike" spc="-1" dirty="0">
                          <a:latin typeface="Times New Roman"/>
                        </a:rPr>
                        <a:t>, в том числе: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2 732,9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1 139,7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41,7</a:t>
                      </a:r>
                    </a:p>
                  </a:txBody>
                  <a:tcPr marL="7620" marR="7620" marT="7620" marB="0" anchor="b">
                    <a:lnL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974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spc="-1" dirty="0">
                          <a:latin typeface="Times New Roman"/>
                        </a:rPr>
                        <a:t>ОБЩЕГОСУДАРСТВЕННЫЕ ВОПРОСЫ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264,5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117,4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44,4</a:t>
                      </a:r>
                    </a:p>
                  </a:txBody>
                  <a:tcPr marL="7620" marR="7620" marT="7620" marB="0" anchor="b">
                    <a:lnL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000000"/>
                      </a:solidFill>
                    </a:lnR>
                    <a:lnT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470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/>
                        </a:rPr>
                        <a:t>НАЦИОНАЛЬНАЯ ОБОРОНА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4,5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1,7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37,8</a:t>
                      </a:r>
                    </a:p>
                  </a:txBody>
                  <a:tcPr marL="7620" marR="7620" marT="7620" marB="0" anchor="b">
                    <a:lnL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6627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spc="-1" dirty="0">
                          <a:latin typeface="Times New Roman"/>
                        </a:rPr>
                        <a:t>НАЦИОНАЛЬНАЯ БЕЗОПАСНОСТЬ И ПРАВООХРАНИТЕЛЬНАЯ ДЕЯТЕЛЬНОСТЬ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24,3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9,6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39,5</a:t>
                      </a:r>
                    </a:p>
                  </a:txBody>
                  <a:tcPr marL="7620" marR="7620" marT="7620" marB="0" anchor="b">
                    <a:lnL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974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spc="-1" dirty="0">
                          <a:latin typeface="Times New Roman"/>
                        </a:rPr>
                        <a:t>НАЦИОНАЛЬНАЯ ЭКОНОМИКА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118,8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24,8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20,9</a:t>
                      </a:r>
                    </a:p>
                  </a:txBody>
                  <a:tcPr marL="7620" marR="7620" marT="7620" marB="0" anchor="b">
                    <a:lnL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376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spc="-1" dirty="0">
                          <a:latin typeface="Times New Roman"/>
                        </a:rPr>
                        <a:t>ЖИЛИЩНО-КОММУНАЛЬНОЕ ХОЗЯЙСТВО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224,3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49,6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22,1</a:t>
                      </a:r>
                    </a:p>
                  </a:txBody>
                  <a:tcPr marL="7620" marR="7620" marT="7620" marB="0" anchor="b">
                    <a:lnL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470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spc="-1" dirty="0">
                          <a:latin typeface="Times New Roman"/>
                        </a:rPr>
                        <a:t>ОБРАЗОВАНИЕ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1 578,7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745,9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47,2</a:t>
                      </a:r>
                    </a:p>
                  </a:txBody>
                  <a:tcPr marL="7620" marR="7620" marT="7620" marB="0" anchor="b">
                    <a:lnL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974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spc="-1" dirty="0">
                          <a:latin typeface="Times New Roman"/>
                        </a:rPr>
                        <a:t>КУЛЬТУРА И КИНЕМАТОГРАФИЯ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207,7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91,1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43,9</a:t>
                      </a:r>
                    </a:p>
                  </a:txBody>
                  <a:tcPr marL="7620" marR="7620" marT="7620" marB="0" anchor="b">
                    <a:lnL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470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spc="-1" dirty="0">
                          <a:latin typeface="Times New Roman"/>
                        </a:rPr>
                        <a:t>ЗДРАВООХРАНЕНИЕ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16,4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1,4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8,5</a:t>
                      </a:r>
                    </a:p>
                  </a:txBody>
                  <a:tcPr marL="7620" marR="7620" marT="7620" marB="0" anchor="b">
                    <a:lnL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470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spc="-1" dirty="0">
                          <a:latin typeface="Times New Roman"/>
                        </a:rPr>
                        <a:t>СОЦИАЛЬНАЯ ПОЛИТИКА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160,6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66,0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41,1</a:t>
                      </a:r>
                    </a:p>
                  </a:txBody>
                  <a:tcPr marL="7620" marR="7620" marT="7620" marB="0" anchor="b">
                    <a:lnL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4500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spc="-1" dirty="0">
                          <a:latin typeface="Times New Roman"/>
                        </a:rPr>
                        <a:t>ФИЗИЧЕСКАЯ КУЛЬТУРА И СПОРТ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132,5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31,9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24,1</a:t>
                      </a:r>
                    </a:p>
                  </a:txBody>
                  <a:tcPr marL="7620" marR="7620" marT="7620" marB="0" anchor="b">
                    <a:lnL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6811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spc="-1" dirty="0">
                          <a:latin typeface="Times New Roman"/>
                        </a:rPr>
                        <a:t>ОБСЛУЖИВАНИЕ ГОСУДАРСТВЕННОГО И МУНИЦИПАЛЬНОГО ДОЛГА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0,6</a:t>
                      </a:r>
                    </a:p>
                  </a:txBody>
                  <a:tcPr marL="7620" marR="7620" marT="7620" marB="0" anchor="b">
                    <a:lnL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0,3</a:t>
                      </a:r>
                    </a:p>
                  </a:txBody>
                  <a:tcPr marL="7620" marR="7620" marT="7620" marB="0" anchor="b">
                    <a:lnL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50,0</a:t>
                      </a:r>
                    </a:p>
                  </a:txBody>
                  <a:tcPr marL="7620" marR="7620" marT="7620" marB="0" anchor="b">
                    <a:lnL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000000"/>
                      </a:solidFill>
                    </a:lnR>
                    <a:lnT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5684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/>
                        </a:rPr>
                        <a:t>МЕЖБЮДЖЕТНЫЕ ТРАНСФЕРТЫ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CustomShape 1"/>
          <p:cNvSpPr/>
          <p:nvPr/>
        </p:nvSpPr>
        <p:spPr>
          <a:xfrm rot="10800000" flipH="1">
            <a:off x="-360" y="360"/>
            <a:ext cx="6857640" cy="95940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48" name="CustomShape 2"/>
          <p:cNvSpPr/>
          <p:nvPr/>
        </p:nvSpPr>
        <p:spPr>
          <a:xfrm rot="10800000" flipV="1">
            <a:off x="-119160" y="8100720"/>
            <a:ext cx="6993000" cy="104328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49" name="CustomShape 3"/>
          <p:cNvSpPr/>
          <p:nvPr/>
        </p:nvSpPr>
        <p:spPr>
          <a:xfrm>
            <a:off x="235440" y="33480"/>
            <a:ext cx="4454280" cy="7002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000" b="1" strike="noStrike" spc="-1">
                <a:solidFill>
                  <a:srgbClr val="FFFFFF"/>
                </a:solidFill>
                <a:latin typeface="Segoe UI"/>
              </a:rPr>
              <a:t>Исполнение расходной </a:t>
            </a:r>
            <a:endParaRPr lang="ru-RU" sz="20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2000" b="1" strike="noStrike" spc="-1">
                <a:solidFill>
                  <a:srgbClr val="FFFFFF"/>
                </a:solidFill>
                <a:latin typeface="Segoe UI"/>
              </a:rPr>
              <a:t>части</a:t>
            </a:r>
            <a:endParaRPr lang="ru-RU" sz="2000" b="0" strike="noStrike" spc="-1">
              <a:latin typeface="Arial"/>
            </a:endParaRPr>
          </a:p>
        </p:txBody>
      </p:sp>
      <p:sp>
        <p:nvSpPr>
          <p:cNvPr id="250" name="CustomShape 4"/>
          <p:cNvSpPr/>
          <p:nvPr/>
        </p:nvSpPr>
        <p:spPr>
          <a:xfrm>
            <a:off x="208440" y="777600"/>
            <a:ext cx="6532560" cy="4255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2200" b="0" strike="noStrike" spc="-1" dirty="0">
                <a:latin typeface="Times New Roman"/>
              </a:rPr>
              <a:t>Консолидированный бюджет Новокубанского района</a:t>
            </a:r>
            <a:endParaRPr lang="ru-RU" sz="2200" b="0" strike="noStrike" spc="-1" dirty="0">
              <a:latin typeface="Arial"/>
            </a:endParaRPr>
          </a:p>
        </p:txBody>
      </p:sp>
      <p:graphicFrame>
        <p:nvGraphicFramePr>
          <p:cNvPr id="8" name="Диаграмма 1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13182586"/>
              </p:ext>
            </p:extLst>
          </p:nvPr>
        </p:nvGraphicFramePr>
        <p:xfrm>
          <a:off x="-607683" y="1203120"/>
          <a:ext cx="8424421" cy="73421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CustomShape 1"/>
          <p:cNvSpPr/>
          <p:nvPr/>
        </p:nvSpPr>
        <p:spPr>
          <a:xfrm rot="10800000" flipH="1">
            <a:off x="-360" y="360"/>
            <a:ext cx="6857640" cy="95940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53" name="CustomShape 2"/>
          <p:cNvSpPr/>
          <p:nvPr/>
        </p:nvSpPr>
        <p:spPr>
          <a:xfrm rot="10800000" flipV="1">
            <a:off x="-119160" y="8100720"/>
            <a:ext cx="6993000" cy="104328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54" name="CustomShape 3"/>
          <p:cNvSpPr/>
          <p:nvPr/>
        </p:nvSpPr>
        <p:spPr>
          <a:xfrm>
            <a:off x="235440" y="33480"/>
            <a:ext cx="4454280" cy="7002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000" b="1" strike="noStrike" spc="-1">
                <a:solidFill>
                  <a:srgbClr val="FFFFFF"/>
                </a:solidFill>
                <a:latin typeface="Segoe UI"/>
              </a:rPr>
              <a:t>Исполнение расходной </a:t>
            </a:r>
            <a:endParaRPr lang="ru-RU" sz="20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2000" b="1" strike="noStrike" spc="-1">
                <a:solidFill>
                  <a:srgbClr val="FFFFFF"/>
                </a:solidFill>
                <a:latin typeface="Segoe UI"/>
              </a:rPr>
              <a:t>части</a:t>
            </a:r>
            <a:endParaRPr lang="ru-RU" sz="2000" b="0" strike="noStrike" spc="-1">
              <a:latin typeface="Arial"/>
            </a:endParaRPr>
          </a:p>
        </p:txBody>
      </p:sp>
      <p:sp>
        <p:nvSpPr>
          <p:cNvPr id="255" name="CustomShape 4"/>
          <p:cNvSpPr/>
          <p:nvPr/>
        </p:nvSpPr>
        <p:spPr>
          <a:xfrm>
            <a:off x="583920" y="372600"/>
            <a:ext cx="6013080" cy="7606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2200" b="0" strike="noStrike" spc="-1">
                <a:solidFill>
                  <a:srgbClr val="000000"/>
                </a:solidFill>
                <a:latin typeface="Times New Roman"/>
              </a:rPr>
              <a:t>Исполнение муниципальных программ Новокубанского района</a:t>
            </a:r>
            <a:endParaRPr lang="ru-RU" sz="2200" b="0" strike="noStrike" spc="-1">
              <a:latin typeface="Arial"/>
            </a:endParaRPr>
          </a:p>
        </p:txBody>
      </p:sp>
      <p:sp>
        <p:nvSpPr>
          <p:cNvPr id="258" name="CustomShape 7"/>
          <p:cNvSpPr/>
          <p:nvPr/>
        </p:nvSpPr>
        <p:spPr>
          <a:xfrm>
            <a:off x="390293" y="7697880"/>
            <a:ext cx="6206707" cy="691043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300" b="0" strike="noStrike" spc="-1" dirty="0">
                <a:solidFill>
                  <a:srgbClr val="000000"/>
                </a:solidFill>
                <a:latin typeface="Times New Roman"/>
              </a:rPr>
              <a:t>За январь-июнь 2021 года муниципальные программы Новокубанского района исполнены в сумме 1 049,6 млн. руб., что составляет 41,6 % от утвержденных бюджетных назначений</a:t>
            </a:r>
            <a:endParaRPr lang="ru-RU" sz="1300" b="0" strike="noStrike" spc="-1" dirty="0">
              <a:latin typeface="Arial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1969468"/>
              </p:ext>
            </p:extLst>
          </p:nvPr>
        </p:nvGraphicFramePr>
        <p:xfrm>
          <a:off x="390293" y="1298881"/>
          <a:ext cx="6206709" cy="6388011"/>
        </p:xfrm>
        <a:graphic>
          <a:graphicData uri="http://schemas.openxmlformats.org/drawingml/2006/table">
            <a:tbl>
              <a:tblPr/>
              <a:tblGrid>
                <a:gridCol w="392434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49420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78815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455265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программа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Исполнено за январь – июнь 2021 год, млн. руб.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испол-нения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Развитие образования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697,5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Социальная поддержка граждан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Дети Кубани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41,1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5526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Комплексное и устойчивое развитие в сфере строительства, архитектуры и дорожного хозяйства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36,2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9,0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Развитие жилищно-коммунального хозяйства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48,0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24,9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Обеспечение безопасности населения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22,3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40,4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Развитие культуры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109,1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45,9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Развитие физической культуры и массового спорта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33,9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24,7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Экономическое развитие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Развитие муниципальной службы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20,0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Молодежь Кубани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42,0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Информационное обеспечение жителей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Информатизация администрации МО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37,7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Доступная среда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  <a:tr h="45526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Управление муниципальным имуществом и земельными ресурсами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36,3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5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Управление муниципальными финансами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11,1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6"/>
                  </a:ext>
                </a:extLst>
              </a:tr>
              <a:tr h="677603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Развитие сельского хозяйства и регулирование рынков сельскохозяйственной продукции, сырья и продовольствия на территории муниципального образования Новокубанский район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7"/>
                  </a:ext>
                </a:extLst>
              </a:tr>
              <a:tr h="45526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Материально-техническое и программное обеспечение</a:t>
                      </a:r>
                      <a:b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8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Формирование современной</a:t>
                      </a:r>
                      <a:r>
                        <a:rPr lang="ru-RU" sz="12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городской среды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30,0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9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1 049,6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41,6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2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5995</TotalTime>
  <Words>632</Words>
  <Application>Microsoft Office PowerPoint</Application>
  <PresentationFormat>Экран (4:3)</PresentationFormat>
  <Paragraphs>269</Paragraphs>
  <Slides>7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3" baseType="lpstr">
      <vt:lpstr>Arial</vt:lpstr>
      <vt:lpstr>Calibri</vt:lpstr>
      <vt:lpstr>DejaVu Sans</vt:lpstr>
      <vt:lpstr>Segoe UI</vt:lpstr>
      <vt:lpstr>Times New Roman</vt:lpstr>
      <vt:lpstr>Office Theme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Финансовое управление администрации МО Новокубанский район</dc:title>
  <dc:subject/>
  <dc:creator>Соляник Елена Станиславовна</dc:creator>
  <dc:description/>
  <cp:lastModifiedBy>Страх Илья Алексеевич</cp:lastModifiedBy>
  <cp:revision>612</cp:revision>
  <cp:lastPrinted>2021-06-28T07:36:31Z</cp:lastPrinted>
  <dcterms:modified xsi:type="dcterms:W3CDTF">2021-07-27T14:55:45Z</dcterms:modified>
  <dc:language>ru-RU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15.0000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0</vt:i4>
  </property>
  <property fmtid="{D5CDD505-2E9C-101B-9397-08002B2CF9AE}" pid="8" name="PresentationFormat">
    <vt:lpwstr>Экран (4:3)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7</vt:i4>
  </property>
</Properties>
</file>